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256" r:id="rId2"/>
    <p:sldId id="306" r:id="rId3"/>
    <p:sldId id="324" r:id="rId4"/>
    <p:sldId id="352" r:id="rId5"/>
    <p:sldId id="353" r:id="rId6"/>
    <p:sldId id="327" r:id="rId7"/>
    <p:sldId id="328" r:id="rId8"/>
    <p:sldId id="348" r:id="rId9"/>
    <p:sldId id="332" r:id="rId10"/>
    <p:sldId id="350" r:id="rId11"/>
    <p:sldId id="331" r:id="rId12"/>
    <p:sldId id="333" r:id="rId13"/>
    <p:sldId id="335" r:id="rId14"/>
    <p:sldId id="337" r:id="rId15"/>
    <p:sldId id="338" r:id="rId16"/>
    <p:sldId id="340" r:id="rId17"/>
    <p:sldId id="346" r:id="rId18"/>
    <p:sldId id="344"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5F5F5"/>
    <a:srgbClr val="FF9393"/>
    <a:srgbClr val="698FCE"/>
    <a:srgbClr val="FFFF97"/>
    <a:srgbClr val="FFFF61"/>
    <a:srgbClr val="4B938C"/>
    <a:srgbClr val="8DC5C0"/>
    <a:srgbClr val="3E7A74"/>
    <a:srgbClr val="A77D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7" autoAdjust="0"/>
    <p:restoredTop sz="84191" autoAdjust="0"/>
  </p:normalViewPr>
  <p:slideViewPr>
    <p:cSldViewPr snapToGrid="0">
      <p:cViewPr varScale="1">
        <p:scale>
          <a:sx n="69" d="100"/>
          <a:sy n="69" d="100"/>
        </p:scale>
        <p:origin x="1022" y="3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65" d="100"/>
          <a:sy n="65" d="100"/>
        </p:scale>
        <p:origin x="315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35C4363-1CBB-4A75-B12B-A8F8E4BE212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D69ACF5-EC76-416F-A2E6-7DA01B5794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808167D-906D-4C52-9444-80D7475EDFFD}" type="datetimeFigureOut">
              <a:rPr lang="en-US" smtClean="0"/>
              <a:t>8/13/2019</a:t>
            </a:fld>
            <a:endParaRPr lang="en-US"/>
          </a:p>
        </p:txBody>
      </p:sp>
      <p:sp>
        <p:nvSpPr>
          <p:cNvPr id="4" name="Footer Placeholder 3">
            <a:extLst>
              <a:ext uri="{FF2B5EF4-FFF2-40B4-BE49-F238E27FC236}">
                <a16:creationId xmlns:a16="http://schemas.microsoft.com/office/drawing/2014/main" id="{FDDB5CFF-61C7-4C62-9F03-8F0523DA647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B10133A-B859-496A-BAE1-30941C6DE3E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494484-6C45-4A44-AEE0-4B58FA40D6C7}" type="slidenum">
              <a:rPr lang="en-US" smtClean="0"/>
              <a:t>‹#›</a:t>
            </a:fld>
            <a:endParaRPr lang="en-US"/>
          </a:p>
        </p:txBody>
      </p:sp>
    </p:spTree>
    <p:extLst>
      <p:ext uri="{BB962C8B-B14F-4D97-AF65-F5344CB8AC3E}">
        <p14:creationId xmlns:p14="http://schemas.microsoft.com/office/powerpoint/2010/main" val="6833292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606CF4-FA77-4E71-BDBB-B62F97D48318}" type="datetimeFigureOut">
              <a:rPr lang="zh-CN" altLang="en-US" smtClean="0"/>
              <a:t>2019/8/13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7EA511-84E0-4AE0-9842-AB0E10994BF1}" type="slidenum">
              <a:rPr lang="zh-CN" altLang="en-US" smtClean="0"/>
              <a:t>‹#›</a:t>
            </a:fld>
            <a:endParaRPr lang="zh-CN" altLang="en-US"/>
          </a:p>
        </p:txBody>
      </p:sp>
    </p:spTree>
    <p:extLst>
      <p:ext uri="{BB962C8B-B14F-4D97-AF65-F5344CB8AC3E}">
        <p14:creationId xmlns:p14="http://schemas.microsoft.com/office/powerpoint/2010/main" val="660111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file:///C:\Program%20Files%20(x86)\Youdao\Dict\7.5.0.0\resultui\dict\%3fkeyword=exert" TargetMode="External"/><Relationship Id="rId3" Type="http://schemas.openxmlformats.org/officeDocument/2006/relationships/hyperlink" Target="https://en.wikipedia.org/wiki/Supervised_learning" TargetMode="External"/><Relationship Id="rId7" Type="http://schemas.openxmlformats.org/officeDocument/2006/relationships/hyperlink" Target="https://en.wikipedia.org/wiki/Hyperplane" TargetMode="External"/><Relationship Id="rId2" Type="http://schemas.openxmlformats.org/officeDocument/2006/relationships/slide" Target="../slides/slide7.xml"/><Relationship Id="rId1" Type="http://schemas.openxmlformats.org/officeDocument/2006/relationships/notesMaster" Target="../notesMasters/notesMaster1.xml"/><Relationship Id="rId6" Type="http://schemas.openxmlformats.org/officeDocument/2006/relationships/hyperlink" Target="https://en.wikipedia.org/wiki/Regression_analysis" TargetMode="External"/><Relationship Id="rId11" Type="http://schemas.openxmlformats.org/officeDocument/2006/relationships/hyperlink" Target="file:///C:\Program%20Files%20(x86)\Youdao\Dict\7.5.0.0\resultui\dict\%3fkeyword=strength" TargetMode="External"/><Relationship Id="rId5" Type="http://schemas.openxmlformats.org/officeDocument/2006/relationships/hyperlink" Target="https://en.wikipedia.org/wiki/Statistical_classification" TargetMode="External"/><Relationship Id="rId10" Type="http://schemas.openxmlformats.org/officeDocument/2006/relationships/hyperlink" Target="file:///C:\Program%20Files%20(x86)\Youdao\Dict\7.5.0.0\resultui\dict\%3fkeyword=one's" TargetMode="External"/><Relationship Id="rId4" Type="http://schemas.openxmlformats.org/officeDocument/2006/relationships/hyperlink" Target="https://en.wikipedia.org/wiki/Algorithm" TargetMode="External"/><Relationship Id="rId9" Type="http://schemas.openxmlformats.org/officeDocument/2006/relationships/hyperlink" Target="file:///C:\Program%20Files%20(x86)\Youdao\Dict\7.5.0.0\resultui\dict\%3fkeyword=al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A7EA511-84E0-4AE0-9842-AB0E10994BF1}" type="slidenum">
              <a:rPr lang="zh-CN" altLang="en-US" smtClean="0"/>
              <a:t>1</a:t>
            </a:fld>
            <a:endParaRPr lang="zh-CN" altLang="en-US"/>
          </a:p>
        </p:txBody>
      </p:sp>
    </p:spTree>
    <p:extLst>
      <p:ext uri="{BB962C8B-B14F-4D97-AF65-F5344CB8AC3E}">
        <p14:creationId xmlns:p14="http://schemas.microsoft.com/office/powerpoint/2010/main" val="89090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Overfitting</a:t>
            </a:r>
            <a:r>
              <a:rPr lang="en-US" sz="1200" kern="1200" dirty="0">
                <a:solidFill>
                  <a:schemeClr val="tx1"/>
                </a:solidFill>
                <a:effectLst/>
                <a:latin typeface="+mn-lt"/>
                <a:ea typeface="+mn-ea"/>
                <a:cs typeface="+mn-cs"/>
              </a:rPr>
              <a:t> happens when a ML model overemphasizes the data on which it was trained and therefore loses its applicability to other datasets. </a:t>
            </a:r>
          </a:p>
          <a:p>
            <a:r>
              <a:rPr lang="en-US" sz="1200" b="1" kern="1200" dirty="0">
                <a:solidFill>
                  <a:schemeClr val="tx1"/>
                </a:solidFill>
                <a:effectLst/>
                <a:latin typeface="+mn-lt"/>
                <a:ea typeface="+mn-ea"/>
                <a:cs typeface="+mn-cs"/>
              </a:rPr>
              <a:t>Underfitting</a:t>
            </a:r>
            <a:r>
              <a:rPr lang="en-US" sz="1200" kern="1200" dirty="0">
                <a:solidFill>
                  <a:schemeClr val="tx1"/>
                </a:solidFill>
                <a:effectLst/>
                <a:latin typeface="+mn-lt"/>
                <a:ea typeface="+mn-ea"/>
                <a:cs typeface="+mn-cs"/>
              </a:rPr>
              <a:t> happens when a ML model fails to accurately capture relationships between a dataset’s parameters and its target variable. </a:t>
            </a:r>
            <a:endParaRPr lang="en-US" dirty="0"/>
          </a:p>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10</a:t>
            </a:fld>
            <a:endParaRPr lang="zh-CN" altLang="en-US"/>
          </a:p>
        </p:txBody>
      </p:sp>
    </p:spTree>
    <p:extLst>
      <p:ext uri="{BB962C8B-B14F-4D97-AF65-F5344CB8AC3E}">
        <p14:creationId xmlns:p14="http://schemas.microsoft.com/office/powerpoint/2010/main" val="26196235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1936</a:t>
            </a:r>
          </a:p>
          <a:p>
            <a:r>
              <a:rPr lang="en-US" sz="1200" b="0" i="0" kern="1200" dirty="0">
                <a:solidFill>
                  <a:schemeClr val="tx1"/>
                </a:solidFill>
                <a:effectLst/>
                <a:latin typeface="+mn-lt"/>
                <a:ea typeface="+mn-ea"/>
                <a:cs typeface="+mn-cs"/>
              </a:rPr>
              <a:t>it’s important to determine the values of parameters, which can influence the classification/regression results, for example: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The </a:t>
            </a:r>
            <a:r>
              <a:rPr lang="en-US" dirty="0">
                <a:effectLst/>
              </a:rPr>
              <a:t>C</a:t>
            </a:r>
            <a:r>
              <a:rPr lang="en-US" sz="1200" b="0" i="0" kern="1200" dirty="0">
                <a:solidFill>
                  <a:schemeClr val="tx1"/>
                </a:solidFill>
                <a:effectLst/>
                <a:latin typeface="+mn-lt"/>
                <a:ea typeface="+mn-ea"/>
                <a:cs typeface="+mn-cs"/>
              </a:rPr>
              <a:t> parameter trades off correct classification of training examples against maximization of the decision function’s margin</a:t>
            </a:r>
          </a:p>
          <a:p>
            <a:r>
              <a:rPr lang="en-US" sz="1200" b="1" i="0" kern="1200" dirty="0">
                <a:solidFill>
                  <a:schemeClr val="tx1"/>
                </a:solidFill>
                <a:effectLst/>
                <a:latin typeface="+mn-lt"/>
                <a:ea typeface="+mn-ea"/>
                <a:cs typeface="+mn-cs"/>
              </a:rPr>
              <a:t>gamma</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The Higher gamma value will try to exact fit every training data so can bring problems like overfitting</a:t>
            </a:r>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11</a:t>
            </a:fld>
            <a:endParaRPr lang="zh-CN" altLang="en-US"/>
          </a:p>
        </p:txBody>
      </p:sp>
    </p:spTree>
    <p:extLst>
      <p:ext uri="{BB962C8B-B14F-4D97-AF65-F5344CB8AC3E}">
        <p14:creationId xmlns:p14="http://schemas.microsoft.com/office/powerpoint/2010/main" val="333874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use different ways to optimize parameters and to visualize the training process</a:t>
            </a:r>
          </a:p>
          <a:p>
            <a:r>
              <a:rPr lang="en-US" dirty="0"/>
              <a:t>One very famous is cross validation,</a:t>
            </a:r>
          </a:p>
          <a:p>
            <a:r>
              <a:rPr lang="en-US" dirty="0"/>
              <a:t>And in order to minimize the influence of sample selections, k-fold cross validation has been used in many cases</a:t>
            </a:r>
          </a:p>
          <a:p>
            <a:r>
              <a:rPr lang="en-US" dirty="0"/>
              <a:t>When the cross validation is applied for k times and different training data/test data are used in each time</a:t>
            </a:r>
          </a:p>
          <a:p>
            <a:r>
              <a:rPr lang="en-US" dirty="0"/>
              <a:t>Errors: mean squared variance…accuracy for </a:t>
            </a:r>
            <a:r>
              <a:rPr lang="en-US" dirty="0" err="1"/>
              <a:t>calssification</a:t>
            </a:r>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12</a:t>
            </a:fld>
            <a:endParaRPr lang="zh-CN" altLang="en-US"/>
          </a:p>
        </p:txBody>
      </p:sp>
    </p:spTree>
    <p:extLst>
      <p:ext uri="{BB962C8B-B14F-4D97-AF65-F5344CB8AC3E}">
        <p14:creationId xmlns:p14="http://schemas.microsoft.com/office/powerpoint/2010/main" val="28151377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Prediction of properties, structures </a:t>
            </a:r>
          </a:p>
          <a:p>
            <a:pPr marL="228600" indent="-228600">
              <a:buAutoNum type="arabicPeriod"/>
            </a:pPr>
            <a:r>
              <a:rPr lang="en-US" dirty="0"/>
              <a:t>Discover new materials with certain character</a:t>
            </a:r>
          </a:p>
          <a:p>
            <a:pPr marL="228600" indent="-228600">
              <a:buAutoNum type="arabicPeriod"/>
            </a:pPr>
            <a:r>
              <a:rPr lang="en-US" dirty="0"/>
              <a:t>Process optimization, help with Density Function Theory and monitor batteries</a:t>
            </a:r>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13</a:t>
            </a:fld>
            <a:endParaRPr lang="zh-CN" altLang="en-US"/>
          </a:p>
        </p:txBody>
      </p:sp>
    </p:spTree>
    <p:extLst>
      <p:ext uri="{BB962C8B-B14F-4D97-AF65-F5344CB8AC3E}">
        <p14:creationId xmlns:p14="http://schemas.microsoft.com/office/powerpoint/2010/main" val="402720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case, the author want to classify the crystal structures for AB type compounds use </a:t>
            </a:r>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14</a:t>
            </a:fld>
            <a:endParaRPr lang="zh-CN" altLang="en-US"/>
          </a:p>
        </p:txBody>
      </p:sp>
    </p:spTree>
    <p:extLst>
      <p:ext uri="{BB962C8B-B14F-4D97-AF65-F5344CB8AC3E}">
        <p14:creationId xmlns:p14="http://schemas.microsoft.com/office/powerpoint/2010/main" val="2850833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one, the authors using SVR and RBF kernel to predict </a:t>
            </a:r>
            <a:r>
              <a:rPr lang="en-US" dirty="0" err="1"/>
              <a:t>ulrtaincompressible</a:t>
            </a:r>
            <a:r>
              <a:rPr lang="en-US" dirty="0"/>
              <a:t> and </a:t>
            </a:r>
            <a:r>
              <a:rPr lang="en-US" dirty="0" err="1"/>
              <a:t>superhard</a:t>
            </a:r>
            <a:r>
              <a:rPr lang="en-US" dirty="0"/>
              <a:t> materials</a:t>
            </a:r>
          </a:p>
          <a:p>
            <a:endParaRPr lang="en-US" dirty="0"/>
          </a:p>
          <a:p>
            <a:r>
              <a:rPr lang="en-US" dirty="0"/>
              <a:t>Both of these authors use the training data from published data online, some open-access database</a:t>
            </a:r>
          </a:p>
          <a:p>
            <a:r>
              <a:rPr lang="en-US" dirty="0"/>
              <a:t>Where you can also find the information you want</a:t>
            </a:r>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15</a:t>
            </a:fld>
            <a:endParaRPr lang="zh-CN" altLang="en-US"/>
          </a:p>
        </p:txBody>
      </p:sp>
    </p:spTree>
    <p:extLst>
      <p:ext uri="{BB962C8B-B14F-4D97-AF65-F5344CB8AC3E}">
        <p14:creationId xmlns:p14="http://schemas.microsoft.com/office/powerpoint/2010/main" val="13337462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Also, this is a review article from nature materials, summarizing many different applications of machine learning in materials design, which you may find it inspiring</a:t>
            </a:r>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16</a:t>
            </a:fld>
            <a:endParaRPr lang="zh-CN" altLang="en-US"/>
          </a:p>
        </p:txBody>
      </p:sp>
    </p:spTree>
    <p:extLst>
      <p:ext uri="{BB962C8B-B14F-4D97-AF65-F5344CB8AC3E}">
        <p14:creationId xmlns:p14="http://schemas.microsoft.com/office/powerpoint/2010/main" val="1354496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I can cover every possibilities</a:t>
            </a:r>
          </a:p>
          <a:p>
            <a:r>
              <a:rPr lang="en-US" dirty="0"/>
              <a:t>Outside consideration</a:t>
            </a:r>
          </a:p>
          <a:p>
            <a:r>
              <a:rPr lang="en-US" dirty="0"/>
              <a:t>For the best consideration</a:t>
            </a:r>
          </a:p>
          <a:p>
            <a:r>
              <a:rPr lang="en-US" dirty="0"/>
              <a:t>With properly design of experiment, I can use this data to do machine learning regression</a:t>
            </a:r>
          </a:p>
          <a:p>
            <a:r>
              <a:rPr lang="en-US" dirty="0"/>
              <a:t>Contour map, area of interest to guide the experiment and device fabrication</a:t>
            </a:r>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17</a:t>
            </a:fld>
            <a:endParaRPr lang="zh-CN" altLang="en-US"/>
          </a:p>
        </p:txBody>
      </p:sp>
    </p:spTree>
    <p:extLst>
      <p:ext uri="{BB962C8B-B14F-4D97-AF65-F5344CB8AC3E}">
        <p14:creationId xmlns:p14="http://schemas.microsoft.com/office/powerpoint/2010/main" val="1384966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 find all these resources and </a:t>
            </a:r>
            <a:r>
              <a:rPr lang="en-US"/>
              <a:t>interesting pictures</a:t>
            </a:r>
            <a:endParaRPr lang="en-US" dirty="0"/>
          </a:p>
          <a:p>
            <a:r>
              <a:rPr lang="en-US" dirty="0"/>
              <a:t>Hopefully, everybody can take maximum advantage of machine learning in your researches.</a:t>
            </a:r>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18</a:t>
            </a:fld>
            <a:endParaRPr lang="zh-CN" altLang="en-US"/>
          </a:p>
        </p:txBody>
      </p:sp>
    </p:spTree>
    <p:extLst>
      <p:ext uri="{BB962C8B-B14F-4D97-AF65-F5344CB8AC3E}">
        <p14:creationId xmlns:p14="http://schemas.microsoft.com/office/powerpoint/2010/main" val="2117692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provide machine with training data or just an environment to let them study features or play games by themselves.</a:t>
            </a:r>
          </a:p>
          <a:p>
            <a:r>
              <a:rPr lang="en-US" dirty="0"/>
              <a:t>With the help of different ML algorithms, machine can help solving problems such as classification/regression.</a:t>
            </a:r>
          </a:p>
          <a:p>
            <a:r>
              <a:rPr lang="en-US" dirty="0"/>
              <a:t>1. </a:t>
            </a:r>
          </a:p>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2</a:t>
            </a:fld>
            <a:endParaRPr lang="zh-CN" altLang="en-US"/>
          </a:p>
        </p:txBody>
      </p:sp>
    </p:spTree>
    <p:extLst>
      <p:ext uri="{BB962C8B-B14F-4D97-AF65-F5344CB8AC3E}">
        <p14:creationId xmlns:p14="http://schemas.microsoft.com/office/powerpoint/2010/main" val="19429802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Supervised learning is the most common machine learning type using by scientists form different fields</a:t>
            </a:r>
          </a:p>
          <a:p>
            <a:r>
              <a:rPr lang="en-US" dirty="0"/>
              <a:t>The machine is asked to shoot at a basket, </a:t>
            </a:r>
          </a:p>
          <a:p>
            <a:r>
              <a:rPr lang="en-US" dirty="0"/>
              <a:t>we don’t teach him how to </a:t>
            </a:r>
            <a:r>
              <a:rPr lang="en-US" b="1" dirty="0"/>
              <a:t>shoot</a:t>
            </a:r>
            <a:r>
              <a:rPr lang="en-US" dirty="0"/>
              <a:t> just let him play by himself and </a:t>
            </a:r>
            <a:r>
              <a:rPr lang="en-US" b="1" dirty="0"/>
              <a:t>score each shoot.</a:t>
            </a:r>
          </a:p>
          <a:p>
            <a:r>
              <a:rPr lang="en-US" dirty="0"/>
              <a:t>So the machine will try different angles, different strength and different positions,</a:t>
            </a:r>
          </a:p>
          <a:p>
            <a:r>
              <a:rPr lang="en-US" dirty="0"/>
              <a:t>At first, he will lose a lot, but gradually, more and more scoring and can even reach no mistakes</a:t>
            </a:r>
          </a:p>
          <a:p>
            <a:r>
              <a:rPr lang="en-US" dirty="0" err="1"/>
              <a:t>Famous+typical</a:t>
            </a:r>
            <a:r>
              <a:rPr lang="en-US" dirty="0"/>
              <a:t> example</a:t>
            </a:r>
            <a:r>
              <a:rPr lang="zh-CN" altLang="en-US" dirty="0"/>
              <a:t>，</a:t>
            </a:r>
            <a:r>
              <a:rPr lang="en-US" altLang="zh-CN" dirty="0"/>
              <a:t>chess</a:t>
            </a:r>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3</a:t>
            </a:fld>
            <a:endParaRPr lang="zh-CN" altLang="en-US"/>
          </a:p>
        </p:txBody>
      </p:sp>
    </p:spTree>
    <p:extLst>
      <p:ext uri="{BB962C8B-B14F-4D97-AF65-F5344CB8AC3E}">
        <p14:creationId xmlns:p14="http://schemas.microsoft.com/office/powerpoint/2010/main" val="125775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4</a:t>
            </a:fld>
            <a:endParaRPr lang="zh-CN" altLang="en-US"/>
          </a:p>
        </p:txBody>
      </p:sp>
    </p:spTree>
    <p:extLst>
      <p:ext uri="{BB962C8B-B14F-4D97-AF65-F5344CB8AC3E}">
        <p14:creationId xmlns:p14="http://schemas.microsoft.com/office/powerpoint/2010/main" val="36465444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Unsupervised learning is often used to preprocess the data. Usually, that means compressing it in some meaning-preserving way like with PCA or SVD before feeding it to a deep neural net or another supervised learning algorithm.</a:t>
            </a:r>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5</a:t>
            </a:fld>
            <a:endParaRPr lang="zh-CN" altLang="en-US"/>
          </a:p>
        </p:txBody>
      </p:sp>
    </p:spTree>
    <p:extLst>
      <p:ext uri="{BB962C8B-B14F-4D97-AF65-F5344CB8AC3E}">
        <p14:creationId xmlns:p14="http://schemas.microsoft.com/office/powerpoint/2010/main" val="1737595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Within these algorithms, linear regression could be the easiest one, </a:t>
            </a:r>
          </a:p>
          <a:p>
            <a:r>
              <a:rPr lang="en-US" dirty="0"/>
              <a:t>And you may also heard of neural network, random forest.</a:t>
            </a:r>
          </a:p>
          <a:p>
            <a:r>
              <a:rPr lang="en-US" dirty="0"/>
              <a:t>Here I want to focus on SVM, which is also used in my search</a:t>
            </a:r>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6</a:t>
            </a:fld>
            <a:endParaRPr lang="zh-CN" altLang="en-US"/>
          </a:p>
        </p:txBody>
      </p:sp>
    </p:spTree>
    <p:extLst>
      <p:ext uri="{BB962C8B-B14F-4D97-AF65-F5344CB8AC3E}">
        <p14:creationId xmlns:p14="http://schemas.microsoft.com/office/powerpoint/2010/main" val="25721140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Generally, are </a:t>
            </a:r>
            <a:r>
              <a:rPr lang="en-US" sz="1200" b="0" i="0" u="none" strike="noStrike" kern="1200" dirty="0">
                <a:solidFill>
                  <a:schemeClr val="tx1"/>
                </a:solidFill>
                <a:effectLst/>
                <a:latin typeface="+mn-lt"/>
                <a:ea typeface="+mn-ea"/>
                <a:cs typeface="+mn-cs"/>
                <a:hlinkClick r:id="rId3" tooltip="Supervised learning"/>
              </a:rPr>
              <a:t>supervised learning</a:t>
            </a:r>
            <a:r>
              <a:rPr lang="en-US" sz="1200" b="0" i="0" kern="1200" dirty="0">
                <a:solidFill>
                  <a:schemeClr val="tx1"/>
                </a:solidFill>
                <a:effectLst/>
                <a:latin typeface="+mn-lt"/>
                <a:ea typeface="+mn-ea"/>
                <a:cs typeface="+mn-cs"/>
              </a:rPr>
              <a:t> models with associated learning </a:t>
            </a:r>
            <a:r>
              <a:rPr lang="en-US" sz="1200" b="0" i="0" u="none" strike="noStrike" kern="1200" dirty="0">
                <a:solidFill>
                  <a:schemeClr val="tx1"/>
                </a:solidFill>
                <a:effectLst/>
                <a:latin typeface="+mn-lt"/>
                <a:ea typeface="+mn-ea"/>
                <a:cs typeface="+mn-cs"/>
                <a:hlinkClick r:id="rId4" tooltip="Algorithm"/>
              </a:rPr>
              <a:t>algorithms</a:t>
            </a:r>
            <a:r>
              <a:rPr lang="en-US" sz="1200" b="0" i="0" kern="1200" dirty="0">
                <a:solidFill>
                  <a:schemeClr val="tx1"/>
                </a:solidFill>
                <a:effectLst/>
                <a:latin typeface="+mn-lt"/>
                <a:ea typeface="+mn-ea"/>
                <a:cs typeface="+mn-cs"/>
              </a:rPr>
              <a:t> that analyze data used for </a:t>
            </a:r>
            <a:r>
              <a:rPr lang="en-US" sz="1200" b="0" i="0" u="none" strike="noStrike" kern="1200" dirty="0">
                <a:solidFill>
                  <a:schemeClr val="tx1"/>
                </a:solidFill>
                <a:effectLst/>
                <a:latin typeface="+mn-lt"/>
                <a:ea typeface="+mn-ea"/>
                <a:cs typeface="+mn-cs"/>
                <a:hlinkClick r:id="rId5" tooltip="Statistical classification"/>
              </a:rPr>
              <a:t>classification</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Regression analysis"/>
              </a:rPr>
              <a:t>regression analysis</a:t>
            </a:r>
            <a:r>
              <a:rPr lang="en-US" sz="1200" b="0" i="0" kern="1200" dirty="0">
                <a:solidFill>
                  <a:schemeClr val="tx1"/>
                </a:solidFill>
                <a:effectLst/>
                <a:latin typeface="+mn-lt"/>
                <a:ea typeface="+mn-ea"/>
                <a:cs typeface="+mn-cs"/>
              </a:rPr>
              <a:t>. </a:t>
            </a:r>
          </a:p>
          <a:p>
            <a:r>
              <a:rPr lang="en-US" sz="1200" b="0" i="0" kern="1200" dirty="0">
                <a:solidFill>
                  <a:schemeClr val="tx1"/>
                </a:solidFill>
                <a:effectLst/>
                <a:latin typeface="+mn-lt"/>
                <a:ea typeface="+mn-ea"/>
                <a:cs typeface="+mn-cs"/>
              </a:rPr>
              <a:t>More formally, a support-vector machine constructs a </a:t>
            </a:r>
            <a:r>
              <a:rPr lang="en-US" sz="1200" b="0" i="0" u="none" strike="noStrike" kern="1200" dirty="0">
                <a:solidFill>
                  <a:schemeClr val="tx1"/>
                </a:solidFill>
                <a:effectLst/>
                <a:latin typeface="+mn-lt"/>
                <a:ea typeface="+mn-ea"/>
                <a:cs typeface="+mn-cs"/>
                <a:hlinkClick r:id="rId7" tooltip="Hyperplane"/>
              </a:rPr>
              <a:t>hyperplane</a:t>
            </a:r>
            <a:r>
              <a:rPr lang="en-US" sz="1200" b="0" i="0" kern="1200" dirty="0">
                <a:solidFill>
                  <a:schemeClr val="tx1"/>
                </a:solidFill>
                <a:effectLst/>
                <a:latin typeface="+mn-lt"/>
                <a:ea typeface="+mn-ea"/>
                <a:cs typeface="+mn-cs"/>
              </a:rPr>
              <a:t> or set of hyperplanes and to solve a problem by transfer it from a low-dimensional space to a higher dimensional space.</a:t>
            </a:r>
          </a:p>
          <a:p>
            <a:endParaRPr lang="en-US" sz="1200" b="0" i="0"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hlinkClick r:id="rId8" action="ppaction://hlinkfile"/>
              </a:rPr>
              <a:t>Witch capture</a:t>
            </a:r>
            <a:endParaRPr lang="en-US" sz="1200" b="0" i="0" u="none" strike="noStrike" kern="1200" dirty="0">
              <a:solidFill>
                <a:schemeClr val="tx1"/>
              </a:solidFill>
              <a:effectLst/>
              <a:latin typeface="+mn-lt"/>
              <a:ea typeface="+mn-ea"/>
              <a:cs typeface="+mn-cs"/>
              <a:hlinkClick r:id="rId8" action="ppaction://hlinkfile"/>
            </a:endParaRPr>
          </a:p>
          <a:p>
            <a:r>
              <a:rPr lang="en-US" sz="1200" b="0" i="0" u="none" strike="noStrike" kern="1200" dirty="0">
                <a:solidFill>
                  <a:schemeClr val="tx1"/>
                </a:solidFill>
                <a:effectLst/>
                <a:latin typeface="+mn-lt"/>
                <a:ea typeface="+mn-ea"/>
                <a:cs typeface="+mn-cs"/>
                <a:hlinkClick r:id="rId8" action="ppaction://hlinkfile"/>
              </a:rPr>
              <a:t>exert </a:t>
            </a:r>
            <a:r>
              <a:rPr lang="en-US" sz="1200" b="0" i="0" u="none" strike="noStrike" kern="1200" dirty="0">
                <a:solidFill>
                  <a:schemeClr val="tx1"/>
                </a:solidFill>
                <a:effectLst/>
                <a:latin typeface="+mn-lt"/>
                <a:ea typeface="+mn-ea"/>
                <a:cs typeface="+mn-cs"/>
                <a:hlinkClick r:id="rId9" action="ppaction://hlinkfile"/>
              </a:rPr>
              <a:t>all </a:t>
            </a:r>
            <a:r>
              <a:rPr lang="en-US" sz="1200" b="0" i="0" u="none" strike="noStrike" kern="1200" dirty="0">
                <a:solidFill>
                  <a:schemeClr val="tx1"/>
                </a:solidFill>
                <a:effectLst/>
                <a:latin typeface="+mn-lt"/>
                <a:ea typeface="+mn-ea"/>
                <a:cs typeface="+mn-cs"/>
                <a:hlinkClick r:id="rId10" action="ppaction://hlinkfile"/>
              </a:rPr>
              <a:t>your </a:t>
            </a:r>
            <a:r>
              <a:rPr lang="en-US" sz="1200" b="0" i="0" u="none" strike="noStrike" kern="1200" dirty="0">
                <a:solidFill>
                  <a:schemeClr val="tx1"/>
                </a:solidFill>
                <a:effectLst/>
                <a:latin typeface="+mn-lt"/>
                <a:ea typeface="+mn-ea"/>
                <a:cs typeface="+mn-cs"/>
                <a:hlinkClick r:id="rId11" action="ppaction://hlinkfile"/>
              </a:rPr>
              <a:t>strength</a:t>
            </a:r>
            <a:r>
              <a:rPr lang="en-US" sz="1200" b="0" i="0" u="none" strike="noStrike" kern="1200" dirty="0">
                <a:solidFill>
                  <a:schemeClr val="tx1"/>
                </a:solidFill>
                <a:effectLst/>
                <a:latin typeface="+mn-lt"/>
                <a:ea typeface="+mn-ea"/>
                <a:cs typeface="+mn-cs"/>
              </a:rPr>
              <a:t> and p</a:t>
            </a:r>
            <a:r>
              <a:rPr lang="en-US" sz="1200" b="0" i="0" kern="1200" dirty="0">
                <a:solidFill>
                  <a:schemeClr val="tx1"/>
                </a:solidFill>
                <a:effectLst/>
                <a:latin typeface="+mn-lt"/>
                <a:ea typeface="+mn-ea"/>
                <a:cs typeface="+mn-cs"/>
              </a:rPr>
              <a:t>ound the table </a:t>
            </a:r>
          </a:p>
          <a:p>
            <a:endParaRPr lang="en-US" sz="1200" b="0" i="0" kern="1200" dirty="0">
              <a:solidFill>
                <a:schemeClr val="tx1"/>
              </a:solidFill>
              <a:effectLst/>
              <a:latin typeface="+mn-lt"/>
              <a:ea typeface="+mn-ea"/>
              <a:cs typeface="+mn-cs"/>
            </a:endParaRPr>
          </a:p>
          <a:p>
            <a:r>
              <a:rPr lang="en-US" sz="1200" b="1" i="0" kern="1200" dirty="0">
                <a:solidFill>
                  <a:schemeClr val="tx1"/>
                </a:solidFill>
                <a:effectLst/>
                <a:latin typeface="+mn-lt"/>
                <a:ea typeface="+mn-ea"/>
                <a:cs typeface="+mn-cs"/>
              </a:rPr>
              <a:t>suspension</a:t>
            </a:r>
          </a:p>
          <a:p>
            <a:r>
              <a:rPr lang="en-US" sz="1200" b="0" i="0" kern="1200" dirty="0">
                <a:solidFill>
                  <a:schemeClr val="tx1"/>
                </a:solidFill>
                <a:effectLst/>
                <a:latin typeface="+mn-lt"/>
                <a:ea typeface="+mn-ea"/>
                <a:cs typeface="+mn-cs"/>
              </a:rPr>
              <a:t>This is easiest explanation of SVM, </a:t>
            </a:r>
          </a:p>
          <a:p>
            <a:r>
              <a:rPr lang="en-US" sz="1200" b="0" i="0" kern="1200" dirty="0">
                <a:solidFill>
                  <a:schemeClr val="tx1"/>
                </a:solidFill>
                <a:effectLst/>
                <a:latin typeface="+mn-lt"/>
                <a:ea typeface="+mn-ea"/>
                <a:cs typeface="+mn-cs"/>
              </a:rPr>
              <a:t>the hyperplane can actually be quite complicated like these and somehow you can not imagine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Given a particular hyperplane, we can compute the distance between the hyperplane and the closest data point. Once we have this value, if we double it we will get what is called the </a:t>
            </a:r>
            <a:r>
              <a:rPr lang="en-US" sz="1200" b="1" i="0" kern="1200" dirty="0">
                <a:solidFill>
                  <a:schemeClr val="tx1"/>
                </a:solidFill>
                <a:effectLst/>
                <a:latin typeface="+mn-lt"/>
                <a:ea typeface="+mn-ea"/>
                <a:cs typeface="+mn-cs"/>
              </a:rPr>
              <a:t>margin</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Biggest margin!</a:t>
            </a:r>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7</a:t>
            </a:fld>
            <a:endParaRPr lang="zh-CN" altLang="en-US"/>
          </a:p>
        </p:txBody>
      </p:sp>
    </p:spTree>
    <p:extLst>
      <p:ext uri="{BB962C8B-B14F-4D97-AF65-F5344CB8AC3E}">
        <p14:creationId xmlns:p14="http://schemas.microsoft.com/office/powerpoint/2010/main" val="1393020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value of </a:t>
            </a:r>
            <a:r>
              <a:rPr lang="en-US" sz="1200" b="0" i="0" u="none" strike="noStrike" kern="1200" dirty="0">
                <a:solidFill>
                  <a:schemeClr val="tx1"/>
                </a:solidFill>
                <a:effectLst/>
                <a:latin typeface="+mn-lt"/>
                <a:ea typeface="+mn-ea"/>
                <a:cs typeface="+mn-cs"/>
              </a:rPr>
              <a:t>ϵ</a:t>
            </a:r>
            <a:r>
              <a:rPr lang="en-US" sz="1200" b="0" i="0" kern="1200" dirty="0">
                <a:solidFill>
                  <a:schemeClr val="tx1"/>
                </a:solidFill>
                <a:effectLst/>
                <a:latin typeface="+mn-lt"/>
                <a:ea typeface="+mn-ea"/>
                <a:cs typeface="+mn-cs"/>
              </a:rPr>
              <a:t> defines a margin of tolerance where no penalty is given to errors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Data points within the area are not support vectors, those on the edge and outside the area are support vectors.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 ultimate purpose is to minimize error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T</a:t>
            </a:r>
            <a:r>
              <a:rPr lang="en-US" altLang="zh-CN" sz="1200" b="1" i="0" kern="1200" dirty="0">
                <a:solidFill>
                  <a:schemeClr val="tx1"/>
                </a:solidFill>
                <a:effectLst/>
                <a:latin typeface="+mn-lt"/>
                <a:ea typeface="+mn-ea"/>
                <a:cs typeface="+mn-cs"/>
              </a:rPr>
              <a:t>hrough </a:t>
            </a:r>
            <a:r>
              <a:rPr lang="en-US" altLang="zh-CN" sz="1200" b="1" i="0" kern="1200" dirty="0" err="1">
                <a:solidFill>
                  <a:schemeClr val="tx1"/>
                </a:solidFill>
                <a:effectLst/>
                <a:latin typeface="+mn-lt"/>
                <a:ea typeface="+mn-ea"/>
                <a:cs typeface="+mn-cs"/>
              </a:rPr>
              <a:t>Lagrangian</a:t>
            </a:r>
            <a:r>
              <a:rPr lang="en-US" altLang="zh-CN" sz="1200" b="1" i="0" kern="1200" dirty="0">
                <a:solidFill>
                  <a:schemeClr val="tx1"/>
                </a:solidFill>
                <a:effectLst/>
                <a:latin typeface="+mn-lt"/>
                <a:ea typeface="+mn-ea"/>
                <a:cs typeface="+mn-cs"/>
              </a:rPr>
              <a:t> theory, the optimization problem can be transferred to the dual form</a:t>
            </a:r>
            <a:endParaRPr lang="en-US" sz="1200" b="1"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To use all support vectors to determine error terms, and to minimize sum of errors from each support vectors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X are support vectors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C</a:t>
            </a:r>
            <a:r>
              <a:rPr lang="en-US" altLang="zh-CN" sz="1200" b="0" i="0" kern="1200" dirty="0">
                <a:solidFill>
                  <a:schemeClr val="tx1"/>
                </a:solidFill>
                <a:effectLst/>
                <a:latin typeface="+mn-lt"/>
                <a:ea typeface="+mn-ea"/>
                <a:cs typeface="+mn-cs"/>
              </a:rPr>
              <a:t>, penalty coefficient, a non-negative value,  how much we consider of the influences brought by outliers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tx1"/>
                </a:solidFill>
                <a:effectLst/>
                <a:latin typeface="+mn-lt"/>
                <a:ea typeface="+mn-ea"/>
                <a:cs typeface="+mn-cs"/>
              </a:rPr>
              <a:t>Gamma to determine </a:t>
            </a:r>
          </a:p>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8</a:t>
            </a:fld>
            <a:endParaRPr lang="zh-CN" altLang="en-US"/>
          </a:p>
        </p:txBody>
      </p:sp>
    </p:spTree>
    <p:extLst>
      <p:ext uri="{BB962C8B-B14F-4D97-AF65-F5344CB8AC3E}">
        <p14:creationId xmlns:p14="http://schemas.microsoft.com/office/powerpoint/2010/main" val="39698957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7EA511-84E0-4AE0-9842-AB0E10994BF1}" type="slidenum">
              <a:rPr lang="zh-CN" altLang="en-US" smtClean="0"/>
              <a:t>9</a:t>
            </a:fld>
            <a:endParaRPr lang="zh-CN" altLang="en-US"/>
          </a:p>
        </p:txBody>
      </p:sp>
    </p:spTree>
    <p:extLst>
      <p:ext uri="{BB962C8B-B14F-4D97-AF65-F5344CB8AC3E}">
        <p14:creationId xmlns:p14="http://schemas.microsoft.com/office/powerpoint/2010/main" val="34895654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1102" name="图片 1101">
            <a:extLst>
              <a:ext uri="{FF2B5EF4-FFF2-40B4-BE49-F238E27FC236}">
                <a16:creationId xmlns:a16="http://schemas.microsoft.com/office/drawing/2014/main" id="{F6B81E82-77CD-42EE-BB96-8BC6A5440084}"/>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9801" name="副标题 2"/>
          <p:cNvSpPr>
            <a:spLocks noGrp="1"/>
          </p:cNvSpPr>
          <p:nvPr userDrawn="1">
            <p:ph type="subTitle" idx="1" hasCustomPrompt="1"/>
          </p:nvPr>
        </p:nvSpPr>
        <p:spPr>
          <a:xfrm>
            <a:off x="669925" y="3079043"/>
            <a:ext cx="10850563" cy="475132"/>
          </a:xfrm>
        </p:spPr>
        <p:txBody>
          <a:bodyPr anchor="ctr">
            <a:normAutofit/>
          </a:bodyPr>
          <a:lstStyle>
            <a:lvl1pPr marL="0" marR="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pPr marL="0" marR="0" lvl="0" indent="0" algn="r" defTabSz="914354"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zh-CN" dirty="0"/>
              <a:t>Click to edit Master subtitle style</a:t>
            </a:r>
          </a:p>
        </p:txBody>
      </p:sp>
      <p:sp>
        <p:nvSpPr>
          <p:cNvPr id="9802" name="标题 1"/>
          <p:cNvSpPr>
            <a:spLocks noGrp="1"/>
          </p:cNvSpPr>
          <p:nvPr userDrawn="1">
            <p:ph type="ctrTitle" hasCustomPrompt="1"/>
          </p:nvPr>
        </p:nvSpPr>
        <p:spPr>
          <a:xfrm>
            <a:off x="669926" y="2321170"/>
            <a:ext cx="10850562" cy="749082"/>
          </a:xfrm>
        </p:spPr>
        <p:txBody>
          <a:bodyPr anchor="ctr">
            <a:normAutofit/>
          </a:bodyPr>
          <a:lstStyle>
            <a:lvl1pPr algn="r">
              <a:defRPr sz="3600" b="1">
                <a:solidFill>
                  <a:schemeClr val="tx1"/>
                </a:solidFill>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E475EF-3918-4C37-977A-956EB9D76F8E}"/>
              </a:ext>
            </a:extLst>
          </p:cNvPr>
          <p:cNvPicPr>
            <a:picLocks noChangeAspect="1"/>
          </p:cNvPicPr>
          <p:nvPr userDrawn="1"/>
        </p:nvPicPr>
        <p:blipFill>
          <a:blip r:embed="rId2"/>
          <a:stretch>
            <a:fillRect/>
          </a:stretch>
        </p:blipFill>
        <p:spPr>
          <a:xfrm>
            <a:off x="46495" y="0"/>
            <a:ext cx="11473992" cy="2693989"/>
          </a:xfrm>
          <a:prstGeom prst="rect">
            <a:avLst/>
          </a:prstGeom>
        </p:spPr>
      </p:pic>
      <p:sp>
        <p:nvSpPr>
          <p:cNvPr id="7" name="日期占位符 6">
            <a:extLst>
              <a:ext uri="{FF2B5EF4-FFF2-40B4-BE49-F238E27FC236}">
                <a16:creationId xmlns:a16="http://schemas.microsoft.com/office/drawing/2014/main" id="{C9088FBD-8B5D-4818-BBCF-F951CB4468EA}"/>
              </a:ext>
            </a:extLst>
          </p:cNvPr>
          <p:cNvSpPr>
            <a:spLocks noGrp="1"/>
          </p:cNvSpPr>
          <p:nvPr>
            <p:ph type="dt" sz="half" idx="10"/>
          </p:nvPr>
        </p:nvSpPr>
        <p:spPr/>
        <p:txBody>
          <a:bodyPr/>
          <a:lstStyle/>
          <a:p>
            <a:fld id="{6489D9C7-5DC6-4263-87FF-7C99F6FB63C3}" type="datetime1">
              <a:rPr lang="zh-CN" altLang="en-US" smtClean="0"/>
              <a:pPr/>
              <a:t>2019/8/13</a:t>
            </a:fld>
            <a:endParaRPr lang="zh-CN" altLang="en-US"/>
          </a:p>
        </p:txBody>
      </p:sp>
      <p:sp>
        <p:nvSpPr>
          <p:cNvPr id="8" name="页脚占位符 7">
            <a:extLst>
              <a:ext uri="{FF2B5EF4-FFF2-40B4-BE49-F238E27FC236}">
                <a16:creationId xmlns:a16="http://schemas.microsoft.com/office/drawing/2014/main" id="{8D9F09E7-6842-4F67-8517-7C97FF60BFD7}"/>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2F1B22B6-C597-48AF-B31A-DADEBFD7ECB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en-US" altLang="zh-CN" dirty="0"/>
              <a:t>Click to edit Master title style</a:t>
            </a:r>
            <a:endParaRPr lang="zh-CN" altLang="en-US" dirty="0"/>
          </a:p>
        </p:txBody>
      </p:sp>
      <p:sp>
        <p:nvSpPr>
          <p:cNvPr id="3" name="内容占位符 2"/>
          <p:cNvSpPr>
            <a:spLocks noGrp="1"/>
          </p:cNvSpPr>
          <p:nvPr>
            <p:ph idx="1" hasCustomPrompt="1"/>
          </p:nvPr>
        </p:nvSpPr>
        <p:spPr/>
        <p:txBody>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7" name="日期占位符 6">
            <a:extLst>
              <a:ext uri="{FF2B5EF4-FFF2-40B4-BE49-F238E27FC236}">
                <a16:creationId xmlns:a16="http://schemas.microsoft.com/office/drawing/2014/main" id="{B98F3095-932C-4CF3-A176-654E9A54D9D9}"/>
              </a:ext>
            </a:extLst>
          </p:cNvPr>
          <p:cNvSpPr>
            <a:spLocks noGrp="1"/>
          </p:cNvSpPr>
          <p:nvPr>
            <p:ph type="dt" sz="half" idx="10"/>
          </p:nvPr>
        </p:nvSpPr>
        <p:spPr/>
        <p:txBody>
          <a:bodyPr/>
          <a:lstStyle/>
          <a:p>
            <a:fld id="{6489D9C7-5DC6-4263-87FF-7C99F6FB63C3}" type="datetime1">
              <a:rPr lang="zh-CN" altLang="en-US" smtClean="0"/>
              <a:pPr/>
              <a:t>2019/8/13</a:t>
            </a:fld>
            <a:endParaRPr lang="zh-CN" altLang="en-US"/>
          </a:p>
        </p:txBody>
      </p:sp>
      <p:sp>
        <p:nvSpPr>
          <p:cNvPr id="8" name="页脚占位符 7">
            <a:extLst>
              <a:ext uri="{FF2B5EF4-FFF2-40B4-BE49-F238E27FC236}">
                <a16:creationId xmlns:a16="http://schemas.microsoft.com/office/drawing/2014/main" id="{0DAEAB60-ACC6-46CE-8F2C-4439B9D9148A}"/>
              </a:ext>
            </a:extLst>
          </p:cNvPr>
          <p:cNvSpPr>
            <a:spLocks noGrp="1"/>
          </p:cNvSpPr>
          <p:nvPr>
            <p:ph type="ftr" sz="quarter" idx="11"/>
          </p:nvPr>
        </p:nvSpPr>
        <p:spPr/>
        <p:txBody>
          <a:bodyPr/>
          <a:lstStyle/>
          <a:p>
            <a:r>
              <a:rPr lang="en-US" altLang="zh-CN"/>
              <a:t>www.islide.cc</a:t>
            </a:r>
            <a:endParaRPr lang="zh-CN" altLang="en-US" dirty="0"/>
          </a:p>
        </p:txBody>
      </p:sp>
      <p:sp>
        <p:nvSpPr>
          <p:cNvPr id="9" name="灯片编号占位符 8">
            <a:extLst>
              <a:ext uri="{FF2B5EF4-FFF2-40B4-BE49-F238E27FC236}">
                <a16:creationId xmlns:a16="http://schemas.microsoft.com/office/drawing/2014/main" id="{740481FA-EBA9-489B-A17C-6BC258C4AFFB}"/>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p:spPr>
        <p:txBody>
          <a:bodyPr/>
          <a:lstStyle/>
          <a:p>
            <a:r>
              <a:rPr lang="en-US" altLang="zh-CN" dirty="0"/>
              <a:t>Click to edit Master title style</a:t>
            </a:r>
            <a:endParaRPr lang="zh-CN" altLang="en-US" dirty="0"/>
          </a:p>
        </p:txBody>
      </p:sp>
      <p:sp>
        <p:nvSpPr>
          <p:cNvPr id="6" name="日期占位符 5">
            <a:extLst>
              <a:ext uri="{FF2B5EF4-FFF2-40B4-BE49-F238E27FC236}">
                <a16:creationId xmlns:a16="http://schemas.microsoft.com/office/drawing/2014/main" id="{84CBCC54-3B90-45FE-9E7D-A2FA7EC95BFA}"/>
              </a:ext>
            </a:extLst>
          </p:cNvPr>
          <p:cNvSpPr>
            <a:spLocks noGrp="1"/>
          </p:cNvSpPr>
          <p:nvPr>
            <p:ph type="dt" sz="half" idx="10"/>
          </p:nvPr>
        </p:nvSpPr>
        <p:spPr/>
        <p:txBody>
          <a:bodyPr/>
          <a:lstStyle/>
          <a:p>
            <a:fld id="{6489D9C7-5DC6-4263-87FF-7C99F6FB63C3}" type="datetime1">
              <a:rPr lang="zh-CN" altLang="en-US" smtClean="0"/>
              <a:pPr/>
              <a:t>2019/8/13</a:t>
            </a:fld>
            <a:endParaRPr lang="zh-CN" altLang="en-US"/>
          </a:p>
        </p:txBody>
      </p:sp>
      <p:sp>
        <p:nvSpPr>
          <p:cNvPr id="7" name="页脚占位符 6">
            <a:extLst>
              <a:ext uri="{FF2B5EF4-FFF2-40B4-BE49-F238E27FC236}">
                <a16:creationId xmlns:a16="http://schemas.microsoft.com/office/drawing/2014/main" id="{81AF554F-2FBD-4018-B9C5-DBA95222D1D3}"/>
              </a:ext>
            </a:extLst>
          </p:cNvPr>
          <p:cNvSpPr>
            <a:spLocks noGrp="1"/>
          </p:cNvSpPr>
          <p:nvPr>
            <p:ph type="ftr" sz="quarter" idx="11"/>
          </p:nvPr>
        </p:nvSpPr>
        <p:spPr/>
        <p:txBody>
          <a:bodyPr/>
          <a:lstStyle/>
          <a:p>
            <a:r>
              <a:rPr lang="en-US" altLang="zh-CN"/>
              <a:t>www.islide.cc</a:t>
            </a:r>
            <a:endParaRPr lang="zh-CN" altLang="en-US" dirty="0"/>
          </a:p>
        </p:txBody>
      </p:sp>
      <p:sp>
        <p:nvSpPr>
          <p:cNvPr id="8" name="灯片编号占位符 7">
            <a:extLst>
              <a:ext uri="{FF2B5EF4-FFF2-40B4-BE49-F238E27FC236}">
                <a16:creationId xmlns:a16="http://schemas.microsoft.com/office/drawing/2014/main" id="{C5AD0406-CEC2-4D1E-AED4-75C9B4ACFCFD}"/>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pic>
        <p:nvPicPr>
          <p:cNvPr id="1129" name="图片 1128">
            <a:extLst>
              <a:ext uri="{FF2B5EF4-FFF2-40B4-BE49-F238E27FC236}">
                <a16:creationId xmlns:a16="http://schemas.microsoft.com/office/drawing/2014/main" id="{21B0AEAA-D567-4486-80E1-08E446705B1E}"/>
              </a:ext>
            </a:extLst>
          </p:cNvPr>
          <p:cNvPicPr>
            <a:picLocks noChangeAspect="1"/>
          </p:cNvPicPr>
          <p:nvPr userDrawn="1"/>
        </p:nvPicPr>
        <p:blipFill>
          <a:blip r:embed="rId2"/>
          <a:stretch>
            <a:fillRect/>
          </a:stretch>
        </p:blipFill>
        <p:spPr>
          <a:xfrm>
            <a:off x="0" y="3037350"/>
            <a:ext cx="7930836" cy="3820649"/>
          </a:xfrm>
          <a:prstGeom prst="rect">
            <a:avLst/>
          </a:prstGeom>
        </p:spPr>
      </p:pic>
      <p:sp>
        <p:nvSpPr>
          <p:cNvPr id="13" name="标题 1"/>
          <p:cNvSpPr>
            <a:spLocks noGrp="1"/>
          </p:cNvSpPr>
          <p:nvPr userDrawn="1">
            <p:ph type="ctrTitle" hasCustomPrompt="1"/>
          </p:nvPr>
        </p:nvSpPr>
        <p:spPr>
          <a:xfrm>
            <a:off x="6207126" y="2235084"/>
            <a:ext cx="4482645" cy="973538"/>
          </a:xfrm>
        </p:spPr>
        <p:txBody>
          <a:bodyPr anchor="b">
            <a:normAutofit/>
          </a:bodyPr>
          <a:lstStyle>
            <a:lvl1pPr marL="0" indent="0" algn="l">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14" name="文本占位符 62"/>
          <p:cNvSpPr>
            <a:spLocks noGrp="1"/>
          </p:cNvSpPr>
          <p:nvPr>
            <p:ph type="body" sz="quarter" idx="17" hasCustomPrompt="1"/>
          </p:nvPr>
        </p:nvSpPr>
        <p:spPr>
          <a:xfrm>
            <a:off x="6207126" y="3486125"/>
            <a:ext cx="4482645" cy="310871"/>
          </a:xfrm>
        </p:spPr>
        <p:txBody>
          <a:bodyPr vert="horz" lIns="91440" tIns="45720" rIns="91440" bIns="45720" rtlCol="0" anchor="b">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Signature</a:t>
            </a:r>
          </a:p>
        </p:txBody>
      </p:sp>
      <p:sp>
        <p:nvSpPr>
          <p:cNvPr id="15" name="文本占位符 62"/>
          <p:cNvSpPr>
            <a:spLocks noGrp="1"/>
          </p:cNvSpPr>
          <p:nvPr>
            <p:ph type="body" sz="quarter" idx="18" hasCustomPrompt="1"/>
          </p:nvPr>
        </p:nvSpPr>
        <p:spPr>
          <a:xfrm>
            <a:off x="6207126" y="3801759"/>
            <a:ext cx="4482645" cy="310871"/>
          </a:xfrm>
        </p:spPr>
        <p:txBody>
          <a:bodyPr vert="horz" lIns="91440" tIns="45720" rIns="91440" bIns="45720" rtlCol="0">
            <a:normAutofit/>
          </a:bodyPr>
          <a:lstStyle>
            <a:lvl1pPr marL="0" indent="0" algn="l">
              <a:buNone/>
              <a:defRPr lang="zh-CN" altLang="en-US" sz="14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lvl="0"/>
            <a:r>
              <a:rPr lang="en-US" altLang="zh-CN" dirty="0"/>
              <a:t>Date</a:t>
            </a:r>
            <a:endParaRPr lang="zh-CN" altLang="en-US" dirty="0"/>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4" name="日期占位符 3"/>
          <p:cNvSpPr>
            <a:spLocks noGrp="1"/>
          </p:cNvSpPr>
          <p:nvPr>
            <p:ph type="dt" sz="half" idx="2"/>
          </p:nvPr>
        </p:nvSpPr>
        <p:spPr>
          <a:xfrm>
            <a:off x="5401732" y="6235700"/>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2019/8/13</a:t>
            </a:fld>
            <a:endParaRPr lang="zh-CN" altLang="en-US"/>
          </a:p>
        </p:txBody>
      </p:sp>
      <p:sp>
        <p:nvSpPr>
          <p:cNvPr id="5" name="页脚占位符 4"/>
          <p:cNvSpPr>
            <a:spLocks noGrp="1"/>
          </p:cNvSpPr>
          <p:nvPr>
            <p:ph type="ftr" sz="quarter" idx="3"/>
          </p:nvPr>
        </p:nvSpPr>
        <p:spPr>
          <a:xfrm>
            <a:off x="669924" y="6235700"/>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6" name="灯片编号占位符 5"/>
          <p:cNvSpPr>
            <a:spLocks noGrp="1"/>
          </p:cNvSpPr>
          <p:nvPr>
            <p:ph type="sldNum" sz="quarter" idx="4"/>
          </p:nvPr>
        </p:nvSpPr>
        <p:spPr>
          <a:xfrm>
            <a:off x="8610599" y="6235700"/>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cxnSp>
        <p:nvCxnSpPr>
          <p:cNvPr id="8" name="直接连接符 7"/>
          <p:cNvCxnSpPr/>
          <p:nvPr userDrawn="1"/>
        </p:nvCxnSpPr>
        <p:spPr>
          <a:xfrm>
            <a:off x="669924" y="6240463"/>
            <a:ext cx="108505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669923" y="1028700"/>
            <a:ext cx="10850563" cy="720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08" userDrawn="1">
          <p15:clr>
            <a:srgbClr val="F26B43"/>
          </p15:clr>
        </p15:guide>
        <p15:guide id="5" orient="horz" pos="3931" userDrawn="1">
          <p15:clr>
            <a:srgbClr val="F26B43"/>
          </p15:clr>
        </p15:guide>
        <p15:guide id="6" orient="horz" pos="387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46.jpeg"/><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8" Type="http://schemas.openxmlformats.org/officeDocument/2006/relationships/image" Target="../media/image52.jpeg"/><Relationship Id="rId3" Type="http://schemas.openxmlformats.org/officeDocument/2006/relationships/image" Target="../media/image47.jpeg"/><Relationship Id="rId7"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50.jpe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56.jpeg"/><Relationship Id="rId5" Type="http://schemas.openxmlformats.org/officeDocument/2006/relationships/image" Target="../media/image55.png"/><Relationship Id="rId4" Type="http://schemas.openxmlformats.org/officeDocument/2006/relationships/image" Target="../media/image54.jpeg"/></Relationships>
</file>

<file path=ppt/slides/_rels/slide1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58.jpeg"/></Relationships>
</file>

<file path=ppt/slides/_rels/slide1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1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e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jpe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jpeg"/></Relationships>
</file>

<file path=ppt/slides/_rels/slide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32.png"/><Relationship Id="rId11" Type="http://schemas.openxmlformats.org/officeDocument/2006/relationships/image" Target="../media/image37.jpeg"/><Relationship Id="rId5" Type="http://schemas.openxmlformats.org/officeDocument/2006/relationships/image" Target="../media/image31.png"/><Relationship Id="rId10" Type="http://schemas.openxmlformats.org/officeDocument/2006/relationships/image" Target="../media/image36.gif"/><Relationship Id="rId4" Type="http://schemas.openxmlformats.org/officeDocument/2006/relationships/image" Target="../media/image30.png"/><Relationship Id="rId9"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hyperlink" Target="https://www.svm-tutorial.com/2014/11/svm-understanding-math-part-2/" TargetMode="External"/><Relationship Id="rId5" Type="http://schemas.openxmlformats.org/officeDocument/2006/relationships/image" Target="../media/image40.png"/><Relationship Id="rId4" Type="http://schemas.openxmlformats.org/officeDocument/2006/relationships/image" Target="../media/image39.jpe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4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C95079F2-B06A-45E0-8EEE-BC48961EB9C1}"/>
              </a:ext>
            </a:extLst>
          </p:cNvPr>
          <p:cNvCxnSpPr>
            <a:cxnSpLocks/>
          </p:cNvCxnSpPr>
          <p:nvPr/>
        </p:nvCxnSpPr>
        <p:spPr>
          <a:xfrm>
            <a:off x="3000375" y="2383326"/>
            <a:ext cx="8520113"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3" name="副标题 18">
            <a:extLst>
              <a:ext uri="{FF2B5EF4-FFF2-40B4-BE49-F238E27FC236}">
                <a16:creationId xmlns:a16="http://schemas.microsoft.com/office/drawing/2014/main" id="{4CC1E758-3BE0-4BA7-9E60-88A0580C5C3D}"/>
              </a:ext>
            </a:extLst>
          </p:cNvPr>
          <p:cNvSpPr>
            <a:spLocks noGrp="1"/>
          </p:cNvSpPr>
          <p:nvPr>
            <p:ph type="subTitle" idx="1"/>
          </p:nvPr>
        </p:nvSpPr>
        <p:spPr>
          <a:xfrm>
            <a:off x="832448" y="4061581"/>
            <a:ext cx="10850563" cy="475132"/>
          </a:xfrm>
        </p:spPr>
        <p:txBody>
          <a:bodyPr>
            <a:noAutofit/>
          </a:bodyPr>
          <a:lstStyle/>
          <a:p>
            <a:r>
              <a:rPr lang="en-US" altLang="zh-CN" sz="1800" dirty="0"/>
              <a:t>Lingfei Wei</a:t>
            </a:r>
          </a:p>
          <a:p>
            <a:r>
              <a:rPr lang="en-US" altLang="zh-CN" sz="1800" dirty="0"/>
              <a:t>4/18/2019</a:t>
            </a:r>
          </a:p>
        </p:txBody>
      </p:sp>
      <p:sp>
        <p:nvSpPr>
          <p:cNvPr id="14" name="标题 17">
            <a:extLst>
              <a:ext uri="{FF2B5EF4-FFF2-40B4-BE49-F238E27FC236}">
                <a16:creationId xmlns:a16="http://schemas.microsoft.com/office/drawing/2014/main" id="{6DD12B20-4806-4AE1-ABDB-7D4DBC288EAC}"/>
              </a:ext>
            </a:extLst>
          </p:cNvPr>
          <p:cNvSpPr>
            <a:spLocks noGrp="1"/>
          </p:cNvSpPr>
          <p:nvPr>
            <p:ph type="ctrTitle"/>
          </p:nvPr>
        </p:nvSpPr>
        <p:spPr>
          <a:xfrm>
            <a:off x="-93555" y="2329961"/>
            <a:ext cx="11776567" cy="749082"/>
          </a:xfrm>
        </p:spPr>
        <p:txBody>
          <a:bodyPr>
            <a:normAutofit/>
          </a:bodyPr>
          <a:lstStyle/>
          <a:p>
            <a:r>
              <a:rPr lang="en-US" altLang="zh-CN" dirty="0"/>
              <a:t>Advanced Materials Characterization</a:t>
            </a:r>
            <a:endParaRPr lang="zh-CN" altLang="en-US" dirty="0"/>
          </a:p>
        </p:txBody>
      </p:sp>
      <p:pic>
        <p:nvPicPr>
          <p:cNvPr id="15" name="Picture 2" descr="âBerkeley lab iconâçå¾çæç´¢ç»æ">
            <a:extLst>
              <a:ext uri="{FF2B5EF4-FFF2-40B4-BE49-F238E27FC236}">
                <a16:creationId xmlns:a16="http://schemas.microsoft.com/office/drawing/2014/main" id="{0912D1B7-31C1-437A-935A-17A83E0420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2226" y="145019"/>
            <a:ext cx="2539014" cy="2062949"/>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âuc berkeleyâçå¾çæç´¢ç»æ">
            <a:extLst>
              <a:ext uri="{FF2B5EF4-FFF2-40B4-BE49-F238E27FC236}">
                <a16:creationId xmlns:a16="http://schemas.microsoft.com/office/drawing/2014/main" id="{929BD6A1-6E55-49C5-8EE4-62219E8A269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19034" y="145019"/>
            <a:ext cx="2092751" cy="2092751"/>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17">
            <a:extLst>
              <a:ext uri="{FF2B5EF4-FFF2-40B4-BE49-F238E27FC236}">
                <a16:creationId xmlns:a16="http://schemas.microsoft.com/office/drawing/2014/main" id="{AC2CDAB1-E3DE-4271-A0C4-CBE126E6FCEB}"/>
              </a:ext>
            </a:extLst>
          </p:cNvPr>
          <p:cNvSpPr txBox="1">
            <a:spLocks/>
          </p:cNvSpPr>
          <p:nvPr/>
        </p:nvSpPr>
        <p:spPr>
          <a:xfrm>
            <a:off x="-93556" y="2940013"/>
            <a:ext cx="11776567" cy="749082"/>
          </a:xfrm>
          <a:prstGeom prst="rect">
            <a:avLst/>
          </a:prstGeom>
        </p:spPr>
        <p:txBody>
          <a:bodyPr vert="horz" lIns="91440" tIns="45720" rIns="91440" bIns="45720" rtlCol="0" anchor="ctr">
            <a:normAutofit/>
          </a:bodyPr>
          <a:lstStyle>
            <a:lvl1pPr algn="r" defTabSz="914354" rtl="0" eaLnBrk="1" latinLnBrk="0" hangingPunct="1">
              <a:lnSpc>
                <a:spcPct val="90000"/>
              </a:lnSpc>
              <a:spcBef>
                <a:spcPct val="0"/>
              </a:spcBef>
              <a:buNone/>
              <a:defRPr sz="3600" b="1" kern="1200">
                <a:solidFill>
                  <a:schemeClr val="tx1"/>
                </a:solidFill>
                <a:latin typeface="+mj-lt"/>
                <a:ea typeface="+mj-ea"/>
                <a:cs typeface="+mj-cs"/>
              </a:defRPr>
            </a:lvl1pPr>
          </a:lstStyle>
          <a:p>
            <a:r>
              <a:rPr lang="en-US" altLang="zh-CN" sz="2800" dirty="0"/>
              <a:t>Machine Learning in Materials Sciences</a:t>
            </a:r>
            <a:endParaRPr lang="zh-CN" altLang="en-US" sz="2800" dirty="0"/>
          </a:p>
        </p:txBody>
      </p:sp>
    </p:spTree>
    <p:extLst>
      <p:ext uri="{BB962C8B-B14F-4D97-AF65-F5344CB8AC3E}">
        <p14:creationId xmlns:p14="http://schemas.microsoft.com/office/powerpoint/2010/main" val="227174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è¿éåå¾çæè¿°">
            <a:extLst>
              <a:ext uri="{FF2B5EF4-FFF2-40B4-BE49-F238E27FC236}">
                <a16:creationId xmlns:a16="http://schemas.microsoft.com/office/drawing/2014/main" id="{DC90800D-8EC7-46CD-9162-070407BEF2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0049" y="926956"/>
            <a:ext cx="4948538" cy="3520352"/>
          </a:xfrm>
          <a:prstGeom prst="rect">
            <a:avLst/>
          </a:prstGeom>
          <a:noFill/>
          <a:extLst>
            <a:ext uri="{909E8E84-426E-40DD-AFC4-6F175D3DCCD1}">
              <a14:hiddenFill xmlns:a14="http://schemas.microsoft.com/office/drawing/2010/main">
                <a:solidFill>
                  <a:srgbClr val="FFFFFF"/>
                </a:solidFill>
              </a14:hiddenFill>
            </a:ext>
          </a:extLst>
        </p:spPr>
      </p:pic>
      <p:grpSp>
        <p:nvGrpSpPr>
          <p:cNvPr id="6" name="ïṣľîde">
            <a:extLst>
              <a:ext uri="{FF2B5EF4-FFF2-40B4-BE49-F238E27FC236}">
                <a16:creationId xmlns:a16="http://schemas.microsoft.com/office/drawing/2014/main" id="{20D59D97-C7E2-457E-8EB1-8E6C026A1090}"/>
              </a:ext>
            </a:extLst>
          </p:cNvPr>
          <p:cNvGrpSpPr/>
          <p:nvPr/>
        </p:nvGrpSpPr>
        <p:grpSpPr>
          <a:xfrm>
            <a:off x="-930109" y="1051361"/>
            <a:ext cx="2490640" cy="4778319"/>
            <a:chOff x="-930109" y="1051361"/>
            <a:chExt cx="2490640" cy="4778319"/>
          </a:xfrm>
        </p:grpSpPr>
        <p:sp>
          <p:nvSpPr>
            <p:cNvPr id="7" name="îSľïďe">
              <a:extLst>
                <a:ext uri="{FF2B5EF4-FFF2-40B4-BE49-F238E27FC236}">
                  <a16:creationId xmlns:a16="http://schemas.microsoft.com/office/drawing/2014/main" id="{CB26D27D-7462-4BC5-A44D-E207C27D72B5}"/>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8" name="íṡļîḍe">
              <a:extLst>
                <a:ext uri="{FF2B5EF4-FFF2-40B4-BE49-F238E27FC236}">
                  <a16:creationId xmlns:a16="http://schemas.microsoft.com/office/drawing/2014/main" id="{1D8A2053-E70B-4980-9493-575DAD3CCBE9}"/>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a:p>
          </p:txBody>
        </p:sp>
        <p:sp>
          <p:nvSpPr>
            <p:cNvPr id="9" name="ïŝ1ïḋe">
              <a:extLst>
                <a:ext uri="{FF2B5EF4-FFF2-40B4-BE49-F238E27FC236}">
                  <a16:creationId xmlns:a16="http://schemas.microsoft.com/office/drawing/2014/main" id="{37ADE38C-8FEE-4317-A5A6-22EF0F5777C8}"/>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sp>
        <p:nvSpPr>
          <p:cNvPr id="14" name="Rectangle 13">
            <a:extLst>
              <a:ext uri="{FF2B5EF4-FFF2-40B4-BE49-F238E27FC236}">
                <a16:creationId xmlns:a16="http://schemas.microsoft.com/office/drawing/2014/main" id="{6CCC80FB-618A-4C1A-B8F3-C4F26B662AB6}"/>
              </a:ext>
            </a:extLst>
          </p:cNvPr>
          <p:cNvSpPr/>
          <p:nvPr/>
        </p:nvSpPr>
        <p:spPr>
          <a:xfrm>
            <a:off x="1091841" y="274156"/>
            <a:ext cx="5939703" cy="400110"/>
          </a:xfrm>
          <a:prstGeom prst="rect">
            <a:avLst/>
          </a:prstGeom>
        </p:spPr>
        <p:txBody>
          <a:bodyPr wrap="none">
            <a:spAutoFit/>
          </a:bodyPr>
          <a:lstStyle/>
          <a:p>
            <a:r>
              <a:rPr lang="en-US" sz="2000" b="1" dirty="0">
                <a:solidFill>
                  <a:schemeClr val="accent1">
                    <a:lumMod val="75000"/>
                  </a:schemeClr>
                </a:solidFill>
              </a:rPr>
              <a:t>S</a:t>
            </a:r>
            <a:r>
              <a:rPr lang="en-US" altLang="zh-CN" sz="2000" b="1" dirty="0">
                <a:solidFill>
                  <a:schemeClr val="accent1">
                    <a:lumMod val="75000"/>
                  </a:schemeClr>
                </a:solidFill>
              </a:rPr>
              <a:t>upport Vector Machine: Kernels &amp; Parameters</a:t>
            </a:r>
            <a:endParaRPr lang="en-US" sz="2000" b="1" dirty="0">
              <a:solidFill>
                <a:schemeClr val="accent1">
                  <a:lumMod val="75000"/>
                </a:schemeClr>
              </a:solidFill>
            </a:endParaRPr>
          </a:p>
        </p:txBody>
      </p:sp>
      <p:sp>
        <p:nvSpPr>
          <p:cNvPr id="28" name="Right Triangle 27">
            <a:extLst>
              <a:ext uri="{FF2B5EF4-FFF2-40B4-BE49-F238E27FC236}">
                <a16:creationId xmlns:a16="http://schemas.microsoft.com/office/drawing/2014/main" id="{2D49BBD1-540F-4C22-B4F8-3CC418F682A1}"/>
              </a:ext>
            </a:extLst>
          </p:cNvPr>
          <p:cNvSpPr/>
          <p:nvPr/>
        </p:nvSpPr>
        <p:spPr>
          <a:xfrm flipH="1">
            <a:off x="11634386" y="6300386"/>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pic>
        <p:nvPicPr>
          <p:cNvPr id="1028" name="Picture 4" descr="è¿éåå¾çæè¿°">
            <a:extLst>
              <a:ext uri="{FF2B5EF4-FFF2-40B4-BE49-F238E27FC236}">
                <a16:creationId xmlns:a16="http://schemas.microsoft.com/office/drawing/2014/main" id="{F8D6D420-8427-4425-BA0D-08DD69919A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271" y="926956"/>
            <a:ext cx="4967467" cy="353381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32">
            <a:extLst>
              <a:ext uri="{FF2B5EF4-FFF2-40B4-BE49-F238E27FC236}">
                <a16:creationId xmlns:a16="http://schemas.microsoft.com/office/drawing/2014/main" id="{B7B19201-AEF6-4665-9B54-D69F4B42E825}"/>
              </a:ext>
            </a:extLst>
          </p:cNvPr>
          <p:cNvSpPr/>
          <p:nvPr/>
        </p:nvSpPr>
        <p:spPr>
          <a:xfrm>
            <a:off x="1560531" y="4635589"/>
            <a:ext cx="3265638" cy="400110"/>
          </a:xfrm>
          <a:prstGeom prst="rect">
            <a:avLst/>
          </a:prstGeom>
        </p:spPr>
        <p:txBody>
          <a:bodyPr wrap="none">
            <a:spAutoFit/>
          </a:bodyPr>
          <a:lstStyle/>
          <a:p>
            <a:pPr marL="342900" indent="-342900">
              <a:buFont typeface="Arial" panose="020B0604020202020204" pitchFamily="34" charset="0"/>
              <a:buChar char="•"/>
            </a:pPr>
            <a:r>
              <a:rPr lang="en-US" sz="2000" dirty="0"/>
              <a:t>Underfitting &amp; overfitting</a:t>
            </a:r>
          </a:p>
        </p:txBody>
      </p:sp>
      <p:pic>
        <p:nvPicPr>
          <p:cNvPr id="1030" name="Picture 6" descr="âoverfitting underfittingâçå¾çæç´¢ç»æ">
            <a:extLst>
              <a:ext uri="{FF2B5EF4-FFF2-40B4-BE49-F238E27FC236}">
                <a16:creationId xmlns:a16="http://schemas.microsoft.com/office/drawing/2014/main" id="{6B65E702-1DB4-45F2-B3AC-BFA84B5B703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1870"/>
          <a:stretch/>
        </p:blipFill>
        <p:spPr bwMode="auto">
          <a:xfrm>
            <a:off x="6623752" y="4635588"/>
            <a:ext cx="5010633" cy="222241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6">
            <a:extLst>
              <a:ext uri="{FF2B5EF4-FFF2-40B4-BE49-F238E27FC236}">
                <a16:creationId xmlns:a16="http://schemas.microsoft.com/office/drawing/2014/main" id="{86B3144B-9E38-44EA-A4E8-198CB70EACA4}"/>
              </a:ext>
            </a:extLst>
          </p:cNvPr>
          <p:cNvSpPr txBox="1"/>
          <p:nvPr/>
        </p:nvSpPr>
        <p:spPr>
          <a:xfrm>
            <a:off x="11784307" y="6534589"/>
            <a:ext cx="424027"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bg1"/>
                </a:solidFill>
              </a:rPr>
              <a:t>11</a:t>
            </a:r>
          </a:p>
        </p:txBody>
      </p:sp>
    </p:spTree>
    <p:extLst>
      <p:ext uri="{BB962C8B-B14F-4D97-AF65-F5344CB8AC3E}">
        <p14:creationId xmlns:p14="http://schemas.microsoft.com/office/powerpoint/2010/main" val="821534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3">
                                            <p:txEl>
                                              <p:pRg st="0" end="0"/>
                                            </p:txEl>
                                          </p:spTgt>
                                        </p:tgtEl>
                                        <p:attrNameLst>
                                          <p:attrName>style.visibility</p:attrName>
                                        </p:attrNameLst>
                                      </p:cBhvr>
                                      <p:to>
                                        <p:strVal val="visible"/>
                                      </p:to>
                                    </p:set>
                                    <p:animEffect transition="in" filter="fade">
                                      <p:cBhvr>
                                        <p:cTn id="17" dur="12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Youngronaldfisher2.JPG">
            <a:extLst>
              <a:ext uri="{FF2B5EF4-FFF2-40B4-BE49-F238E27FC236}">
                <a16:creationId xmlns:a16="http://schemas.microsoft.com/office/drawing/2014/main" id="{8F0610DE-78E7-45B4-963E-2E9AE0620F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5055" y="3915743"/>
            <a:ext cx="2095500" cy="29337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ïṣľîde">
            <a:extLst>
              <a:ext uri="{FF2B5EF4-FFF2-40B4-BE49-F238E27FC236}">
                <a16:creationId xmlns:a16="http://schemas.microsoft.com/office/drawing/2014/main" id="{20D59D97-C7E2-457E-8EB1-8E6C026A1090}"/>
              </a:ext>
            </a:extLst>
          </p:cNvPr>
          <p:cNvGrpSpPr/>
          <p:nvPr/>
        </p:nvGrpSpPr>
        <p:grpSpPr>
          <a:xfrm>
            <a:off x="-930109" y="1051361"/>
            <a:ext cx="2490640" cy="4778319"/>
            <a:chOff x="-930109" y="1051361"/>
            <a:chExt cx="2490640" cy="4778319"/>
          </a:xfrm>
        </p:grpSpPr>
        <p:sp>
          <p:nvSpPr>
            <p:cNvPr id="7" name="îSľïďe">
              <a:extLst>
                <a:ext uri="{FF2B5EF4-FFF2-40B4-BE49-F238E27FC236}">
                  <a16:creationId xmlns:a16="http://schemas.microsoft.com/office/drawing/2014/main" id="{CB26D27D-7462-4BC5-A44D-E207C27D72B5}"/>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8" name="íṡļîḍe">
              <a:extLst>
                <a:ext uri="{FF2B5EF4-FFF2-40B4-BE49-F238E27FC236}">
                  <a16:creationId xmlns:a16="http://schemas.microsoft.com/office/drawing/2014/main" id="{1D8A2053-E70B-4980-9493-575DAD3CCBE9}"/>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a:p>
          </p:txBody>
        </p:sp>
        <p:sp>
          <p:nvSpPr>
            <p:cNvPr id="9" name="ïŝ1ïḋe">
              <a:extLst>
                <a:ext uri="{FF2B5EF4-FFF2-40B4-BE49-F238E27FC236}">
                  <a16:creationId xmlns:a16="http://schemas.microsoft.com/office/drawing/2014/main" id="{37ADE38C-8FEE-4317-A5A6-22EF0F5777C8}"/>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pic>
        <p:nvPicPr>
          <p:cNvPr id="3074" name="Picture 2" descr="SVM_15">
            <a:extLst>
              <a:ext uri="{FF2B5EF4-FFF2-40B4-BE49-F238E27FC236}">
                <a16:creationId xmlns:a16="http://schemas.microsoft.com/office/drawing/2014/main" id="{AAC10C51-5679-49CA-A0FE-DC54D3B59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9293" y="4013382"/>
            <a:ext cx="8255127" cy="248907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VM_18">
            <a:extLst>
              <a:ext uri="{FF2B5EF4-FFF2-40B4-BE49-F238E27FC236}">
                <a16:creationId xmlns:a16="http://schemas.microsoft.com/office/drawing/2014/main" id="{8F524496-05A2-4C99-84C6-ED079FF0D1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4291" y="1217293"/>
            <a:ext cx="8234942" cy="242733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719C1DC-69F3-4298-B412-DBEE0DB0B0CA}"/>
              </a:ext>
            </a:extLst>
          </p:cNvPr>
          <p:cNvSpPr/>
          <p:nvPr/>
        </p:nvSpPr>
        <p:spPr>
          <a:xfrm>
            <a:off x="1537580" y="3684625"/>
            <a:ext cx="6132833" cy="369332"/>
          </a:xfrm>
          <a:prstGeom prst="rect">
            <a:avLst/>
          </a:prstGeom>
        </p:spPr>
        <p:txBody>
          <a:bodyPr wrap="none">
            <a:spAutoFit/>
          </a:bodyPr>
          <a:lstStyle/>
          <a:p>
            <a:pPr marL="285750" indent="-285750">
              <a:buFont typeface="Wingdings" panose="05000000000000000000" pitchFamily="2" charset="2"/>
              <a:buChar char="Ø"/>
            </a:pPr>
            <a:r>
              <a:rPr lang="en-US" b="1" dirty="0"/>
              <a:t>gamma</a:t>
            </a:r>
            <a:r>
              <a:rPr lang="en-US" dirty="0"/>
              <a:t>: Kernel coefficient for ‘</a:t>
            </a:r>
            <a:r>
              <a:rPr lang="en-US" dirty="0" err="1"/>
              <a:t>rbf</a:t>
            </a:r>
            <a:r>
              <a:rPr lang="en-US" dirty="0"/>
              <a:t>’, ‘poly’ and ‘sigmoid’</a:t>
            </a:r>
          </a:p>
        </p:txBody>
      </p:sp>
      <p:sp>
        <p:nvSpPr>
          <p:cNvPr id="23" name="Rectangle 22">
            <a:extLst>
              <a:ext uri="{FF2B5EF4-FFF2-40B4-BE49-F238E27FC236}">
                <a16:creationId xmlns:a16="http://schemas.microsoft.com/office/drawing/2014/main" id="{18ABA67F-646F-4265-ADC8-B599858EEABA}"/>
              </a:ext>
            </a:extLst>
          </p:cNvPr>
          <p:cNvSpPr/>
          <p:nvPr/>
        </p:nvSpPr>
        <p:spPr>
          <a:xfrm>
            <a:off x="1560531" y="772529"/>
            <a:ext cx="4743606" cy="369332"/>
          </a:xfrm>
          <a:prstGeom prst="rect">
            <a:avLst/>
          </a:prstGeom>
        </p:spPr>
        <p:txBody>
          <a:bodyPr wrap="none">
            <a:spAutoFit/>
          </a:bodyPr>
          <a:lstStyle/>
          <a:p>
            <a:pPr marL="285750" indent="-285750">
              <a:buFont typeface="Wingdings" panose="05000000000000000000" pitchFamily="2" charset="2"/>
              <a:buChar char="Ø"/>
            </a:pPr>
            <a:r>
              <a:rPr lang="en-US" b="1" dirty="0"/>
              <a:t>C: </a:t>
            </a:r>
            <a:r>
              <a:rPr lang="en-US" dirty="0"/>
              <a:t>Penalty parameter C of the error term</a:t>
            </a:r>
          </a:p>
        </p:txBody>
      </p:sp>
      <p:sp>
        <p:nvSpPr>
          <p:cNvPr id="25" name="Rectangle 24">
            <a:extLst>
              <a:ext uri="{FF2B5EF4-FFF2-40B4-BE49-F238E27FC236}">
                <a16:creationId xmlns:a16="http://schemas.microsoft.com/office/drawing/2014/main" id="{213D47DE-C356-499A-A684-83F167041090}"/>
              </a:ext>
            </a:extLst>
          </p:cNvPr>
          <p:cNvSpPr/>
          <p:nvPr/>
        </p:nvSpPr>
        <p:spPr>
          <a:xfrm>
            <a:off x="1091841" y="274156"/>
            <a:ext cx="5939703" cy="400110"/>
          </a:xfrm>
          <a:prstGeom prst="rect">
            <a:avLst/>
          </a:prstGeom>
        </p:spPr>
        <p:txBody>
          <a:bodyPr wrap="none">
            <a:spAutoFit/>
          </a:bodyPr>
          <a:lstStyle/>
          <a:p>
            <a:r>
              <a:rPr lang="en-US" sz="2000" b="1" dirty="0">
                <a:solidFill>
                  <a:schemeClr val="accent1">
                    <a:lumMod val="75000"/>
                  </a:schemeClr>
                </a:solidFill>
              </a:rPr>
              <a:t>S</a:t>
            </a:r>
            <a:r>
              <a:rPr lang="en-US" altLang="zh-CN" sz="2000" b="1" dirty="0">
                <a:solidFill>
                  <a:schemeClr val="accent1">
                    <a:lumMod val="75000"/>
                  </a:schemeClr>
                </a:solidFill>
              </a:rPr>
              <a:t>upport Vector Machine: Kernels &amp; Parameters</a:t>
            </a:r>
            <a:endParaRPr lang="en-US" sz="2000" b="1" dirty="0">
              <a:solidFill>
                <a:schemeClr val="accent1">
                  <a:lumMod val="75000"/>
                </a:schemeClr>
              </a:solidFill>
            </a:endParaRPr>
          </a:p>
        </p:txBody>
      </p:sp>
      <p:grpSp>
        <p:nvGrpSpPr>
          <p:cNvPr id="15" name="Group 14">
            <a:extLst>
              <a:ext uri="{FF2B5EF4-FFF2-40B4-BE49-F238E27FC236}">
                <a16:creationId xmlns:a16="http://schemas.microsoft.com/office/drawing/2014/main" id="{56E532D3-B068-4C90-9701-821AFB88990B}"/>
              </a:ext>
            </a:extLst>
          </p:cNvPr>
          <p:cNvGrpSpPr/>
          <p:nvPr/>
        </p:nvGrpSpPr>
        <p:grpSpPr>
          <a:xfrm>
            <a:off x="11634386" y="6299594"/>
            <a:ext cx="579386" cy="590272"/>
            <a:chOff x="5939616" y="4703804"/>
            <a:chExt cx="579386" cy="590272"/>
          </a:xfrm>
        </p:grpSpPr>
        <p:sp>
          <p:nvSpPr>
            <p:cNvPr id="16" name="Right Triangle 15">
              <a:extLst>
                <a:ext uri="{FF2B5EF4-FFF2-40B4-BE49-F238E27FC236}">
                  <a16:creationId xmlns:a16="http://schemas.microsoft.com/office/drawing/2014/main" id="{7535E6E5-C13A-4F7D-B8A5-9350E10575C9}"/>
                </a:ext>
              </a:extLst>
            </p:cNvPr>
            <p:cNvSpPr/>
            <p:nvPr/>
          </p:nvSpPr>
          <p:spPr>
            <a:xfrm flipH="1">
              <a:off x="5939616" y="4703804"/>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7" name="TextBox 16">
              <a:extLst>
                <a:ext uri="{FF2B5EF4-FFF2-40B4-BE49-F238E27FC236}">
                  <a16:creationId xmlns:a16="http://schemas.microsoft.com/office/drawing/2014/main" id="{86B3144B-9E38-44EA-A4E8-198CB70EACA4}"/>
                </a:ext>
              </a:extLst>
            </p:cNvPr>
            <p:cNvSpPr txBox="1"/>
            <p:nvPr/>
          </p:nvSpPr>
          <p:spPr>
            <a:xfrm>
              <a:off x="6077856" y="4924744"/>
              <a:ext cx="441146" cy="369332"/>
            </a:xfrm>
            <a:prstGeom prst="rect">
              <a:avLst/>
            </a:prstGeom>
            <a:noFill/>
          </p:spPr>
          <p:txBody>
            <a:bodyPr wrap="none" rtlCol="0">
              <a:spAutoFit/>
            </a:bodyPr>
            <a:lstStyle/>
            <a:p>
              <a:r>
                <a:rPr lang="en-US" dirty="0">
                  <a:solidFill>
                    <a:schemeClr val="bg1"/>
                  </a:solidFill>
                </a:rPr>
                <a:t>12</a:t>
              </a:r>
            </a:p>
          </p:txBody>
        </p:sp>
      </p:grpSp>
      <p:pic>
        <p:nvPicPr>
          <p:cNvPr id="2050" name="Picture 2" descr="âfisher irisâçå¾çæç´¢ç»æ">
            <a:extLst>
              <a:ext uri="{FF2B5EF4-FFF2-40B4-BE49-F238E27FC236}">
                <a16:creationId xmlns:a16="http://schemas.microsoft.com/office/drawing/2014/main" id="{7A2FF101-4170-49D3-A50D-75E3F0FE56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2930" y="83716"/>
            <a:ext cx="3857625" cy="11811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âfisher irisâçå¾çæç´¢ç»æ">
            <a:extLst>
              <a:ext uri="{FF2B5EF4-FFF2-40B4-BE49-F238E27FC236}">
                <a16:creationId xmlns:a16="http://schemas.microsoft.com/office/drawing/2014/main" id="{FE9A2593-7D4B-4655-B301-CBEDC9FC961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7214"/>
          <a:stretch/>
        </p:blipFill>
        <p:spPr bwMode="auto">
          <a:xfrm>
            <a:off x="7091596" y="91837"/>
            <a:ext cx="1050920" cy="94151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âfisher irisâçå¾çæç´¢ç»æ">
            <a:extLst>
              <a:ext uri="{FF2B5EF4-FFF2-40B4-BE49-F238E27FC236}">
                <a16:creationId xmlns:a16="http://schemas.microsoft.com/office/drawing/2014/main" id="{7097A5EF-0AD2-4CCA-9B59-E1C14C00043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81807" y="1569313"/>
            <a:ext cx="7098332" cy="217331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âfisher irisâçå¾çæç´¢ç»æ">
            <a:extLst>
              <a:ext uri="{FF2B5EF4-FFF2-40B4-BE49-F238E27FC236}">
                <a16:creationId xmlns:a16="http://schemas.microsoft.com/office/drawing/2014/main" id="{AFD7806D-2790-4497-A437-12946EA7ABFC}"/>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7214"/>
          <a:stretch/>
        </p:blipFill>
        <p:spPr bwMode="auto">
          <a:xfrm>
            <a:off x="1616431" y="1026348"/>
            <a:ext cx="3126002" cy="28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889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4098"/>
                                        </p:tgtEl>
                                        <p:attrNameLst>
                                          <p:attrName>style.visibility</p:attrName>
                                        </p:attrNameLst>
                                      </p:cBhvr>
                                      <p:to>
                                        <p:strVal val="visible"/>
                                      </p:to>
                                    </p:set>
                                    <p:animEffect transition="in" filter="fade">
                                      <p:cBhvr>
                                        <p:cTn id="13" dur="500"/>
                                        <p:tgtEl>
                                          <p:spTgt spid="409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4"/>
                                        </p:tgtEl>
                                      </p:cBhvr>
                                    </p:animEffect>
                                    <p:set>
                                      <p:cBhvr>
                                        <p:cTn id="18" dur="1" fill="hold">
                                          <p:stCondLst>
                                            <p:cond delay="499"/>
                                          </p:stCondLst>
                                        </p:cTn>
                                        <p:tgtEl>
                                          <p:spTgt spid="24"/>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22"/>
                                        </p:tgtEl>
                                      </p:cBhvr>
                                    </p:animEffect>
                                    <p:set>
                                      <p:cBhvr>
                                        <p:cTn id="21" dur="1" fill="hold">
                                          <p:stCondLst>
                                            <p:cond delay="499"/>
                                          </p:stCondLst>
                                        </p:cTn>
                                        <p:tgtEl>
                                          <p:spTgt spid="22"/>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4098"/>
                                        </p:tgtEl>
                                      </p:cBhvr>
                                    </p:animEffect>
                                    <p:set>
                                      <p:cBhvr>
                                        <p:cTn id="24" dur="1" fill="hold">
                                          <p:stCondLst>
                                            <p:cond delay="499"/>
                                          </p:stCondLst>
                                        </p:cTn>
                                        <p:tgtEl>
                                          <p:spTgt spid="4098"/>
                                        </p:tgtEl>
                                        <p:attrNameLst>
                                          <p:attrName>style.visibility</p:attrName>
                                        </p:attrNameLst>
                                      </p:cBhvr>
                                      <p:to>
                                        <p:strVal val="hidden"/>
                                      </p:to>
                                    </p:set>
                                  </p:childTnLst>
                                </p:cTn>
                              </p:par>
                              <p:par>
                                <p:cTn id="25" presetID="10" presetClass="entr" presetSubtype="0" fill="hold" nodeType="withEffect">
                                  <p:stCondLst>
                                    <p:cond delay="0"/>
                                  </p:stCondLst>
                                  <p:childTnLst>
                                    <p:set>
                                      <p:cBhvr>
                                        <p:cTn id="26" dur="1" fill="hold">
                                          <p:stCondLst>
                                            <p:cond delay="0"/>
                                          </p:stCondLst>
                                        </p:cTn>
                                        <p:tgtEl>
                                          <p:spTgt spid="2052"/>
                                        </p:tgtEl>
                                        <p:attrNameLst>
                                          <p:attrName>style.visibility</p:attrName>
                                        </p:attrNameLst>
                                      </p:cBhvr>
                                      <p:to>
                                        <p:strVal val="visible"/>
                                      </p:to>
                                    </p:set>
                                    <p:animEffect transition="in" filter="fade">
                                      <p:cBhvr>
                                        <p:cTn id="27" dur="500"/>
                                        <p:tgtEl>
                                          <p:spTgt spid="2052"/>
                                        </p:tgtEl>
                                      </p:cBhvr>
                                    </p:animEffect>
                                  </p:childTnLst>
                                </p:cTn>
                              </p:par>
                              <p:par>
                                <p:cTn id="28" presetID="10" presetClass="entr" presetSubtype="0" fill="hold" nodeType="withEffect">
                                  <p:stCondLst>
                                    <p:cond delay="0"/>
                                  </p:stCondLst>
                                  <p:childTnLst>
                                    <p:set>
                                      <p:cBhvr>
                                        <p:cTn id="29" dur="1" fill="hold">
                                          <p:stCondLst>
                                            <p:cond delay="0"/>
                                          </p:stCondLst>
                                        </p:cTn>
                                        <p:tgtEl>
                                          <p:spTgt spid="2050"/>
                                        </p:tgtEl>
                                        <p:attrNameLst>
                                          <p:attrName>style.visibility</p:attrName>
                                        </p:attrNameLst>
                                      </p:cBhvr>
                                      <p:to>
                                        <p:strVal val="visible"/>
                                      </p:to>
                                    </p:set>
                                    <p:animEffect transition="in" filter="fade">
                                      <p:cBhvr>
                                        <p:cTn id="30" dur="500"/>
                                        <p:tgtEl>
                                          <p:spTgt spid="205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1000"/>
                            </p:stCondLst>
                            <p:childTnLst>
                              <p:par>
                                <p:cTn id="36" presetID="10" presetClass="entr" presetSubtype="0" fill="hold" nodeType="afterEffect">
                                  <p:stCondLst>
                                    <p:cond delay="0"/>
                                  </p:stCondLst>
                                  <p:childTnLst>
                                    <p:set>
                                      <p:cBhvr>
                                        <p:cTn id="37" dur="1" fill="hold">
                                          <p:stCondLst>
                                            <p:cond delay="0"/>
                                          </p:stCondLst>
                                        </p:cTn>
                                        <p:tgtEl>
                                          <p:spTgt spid="3076"/>
                                        </p:tgtEl>
                                        <p:attrNameLst>
                                          <p:attrName>style.visibility</p:attrName>
                                        </p:attrNameLst>
                                      </p:cBhvr>
                                      <p:to>
                                        <p:strVal val="visible"/>
                                      </p:to>
                                    </p:set>
                                    <p:animEffect transition="in" filter="fade">
                                      <p:cBhvr>
                                        <p:cTn id="38" dur="500"/>
                                        <p:tgtEl>
                                          <p:spTgt spid="3076"/>
                                        </p:tgtEl>
                                      </p:cBhvr>
                                    </p:animEffect>
                                  </p:childTnLst>
                                </p:cTn>
                              </p:par>
                            </p:childTnLst>
                          </p:cTn>
                        </p:par>
                        <p:par>
                          <p:cTn id="39" fill="hold">
                            <p:stCondLst>
                              <p:cond delay="1500"/>
                            </p:stCondLst>
                            <p:childTnLst>
                              <p:par>
                                <p:cTn id="40" presetID="10" presetClass="entr" presetSubtype="0" fill="hold" grpId="0" nodeType="after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500"/>
                                        <p:tgtEl>
                                          <p:spTgt spid="4"/>
                                        </p:tgtEl>
                                      </p:cBhvr>
                                    </p:animEffect>
                                  </p:childTnLst>
                                </p:cTn>
                              </p:par>
                            </p:childTnLst>
                          </p:cTn>
                        </p:par>
                        <p:par>
                          <p:cTn id="43" fill="hold">
                            <p:stCondLst>
                              <p:cond delay="2000"/>
                            </p:stCondLst>
                            <p:childTnLst>
                              <p:par>
                                <p:cTn id="44" presetID="10" presetClass="entr" presetSubtype="0" fill="hold" nodeType="afterEffect">
                                  <p:stCondLst>
                                    <p:cond delay="0"/>
                                  </p:stCondLst>
                                  <p:childTnLst>
                                    <p:set>
                                      <p:cBhvr>
                                        <p:cTn id="45" dur="1" fill="hold">
                                          <p:stCondLst>
                                            <p:cond delay="0"/>
                                          </p:stCondLst>
                                        </p:cTn>
                                        <p:tgtEl>
                                          <p:spTgt spid="3074"/>
                                        </p:tgtEl>
                                        <p:attrNameLst>
                                          <p:attrName>style.visibility</p:attrName>
                                        </p:attrNameLst>
                                      </p:cBhvr>
                                      <p:to>
                                        <p:strVal val="visible"/>
                                      </p:to>
                                    </p:set>
                                    <p:animEffect transition="in" filter="fade">
                                      <p:cBhvr>
                                        <p:cTn id="46"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âcross validationâçå¾çæç´¢ç»æ">
            <a:extLst>
              <a:ext uri="{FF2B5EF4-FFF2-40B4-BE49-F238E27FC236}">
                <a16:creationId xmlns:a16="http://schemas.microsoft.com/office/drawing/2014/main" id="{4B426018-0F6C-4354-A59D-978265093AA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962" r="5084" b="5747"/>
          <a:stretch/>
        </p:blipFill>
        <p:spPr bwMode="auto">
          <a:xfrm>
            <a:off x="1091841" y="3700192"/>
            <a:ext cx="5225501" cy="311758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ïṣľîde">
            <a:extLst>
              <a:ext uri="{FF2B5EF4-FFF2-40B4-BE49-F238E27FC236}">
                <a16:creationId xmlns:a16="http://schemas.microsoft.com/office/drawing/2014/main" id="{20D59D97-C7E2-457E-8EB1-8E6C026A1090}"/>
              </a:ext>
            </a:extLst>
          </p:cNvPr>
          <p:cNvGrpSpPr/>
          <p:nvPr/>
        </p:nvGrpSpPr>
        <p:grpSpPr>
          <a:xfrm>
            <a:off x="-930109" y="1051361"/>
            <a:ext cx="2490640" cy="4778319"/>
            <a:chOff x="-930109" y="1051361"/>
            <a:chExt cx="2490640" cy="4778319"/>
          </a:xfrm>
        </p:grpSpPr>
        <p:sp>
          <p:nvSpPr>
            <p:cNvPr id="7" name="îSľïďe">
              <a:extLst>
                <a:ext uri="{FF2B5EF4-FFF2-40B4-BE49-F238E27FC236}">
                  <a16:creationId xmlns:a16="http://schemas.microsoft.com/office/drawing/2014/main" id="{CB26D27D-7462-4BC5-A44D-E207C27D72B5}"/>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8" name="íṡļîḍe">
              <a:extLst>
                <a:ext uri="{FF2B5EF4-FFF2-40B4-BE49-F238E27FC236}">
                  <a16:creationId xmlns:a16="http://schemas.microsoft.com/office/drawing/2014/main" id="{1D8A2053-E70B-4980-9493-575DAD3CCBE9}"/>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a:p>
          </p:txBody>
        </p:sp>
        <p:sp>
          <p:nvSpPr>
            <p:cNvPr id="9" name="ïŝ1ïḋe">
              <a:extLst>
                <a:ext uri="{FF2B5EF4-FFF2-40B4-BE49-F238E27FC236}">
                  <a16:creationId xmlns:a16="http://schemas.microsoft.com/office/drawing/2014/main" id="{37ADE38C-8FEE-4317-A5A6-22EF0F5777C8}"/>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sp>
        <p:nvSpPr>
          <p:cNvPr id="25" name="Rectangle 24">
            <a:extLst>
              <a:ext uri="{FF2B5EF4-FFF2-40B4-BE49-F238E27FC236}">
                <a16:creationId xmlns:a16="http://schemas.microsoft.com/office/drawing/2014/main" id="{213D47DE-C356-499A-A684-83F167041090}"/>
              </a:ext>
            </a:extLst>
          </p:cNvPr>
          <p:cNvSpPr/>
          <p:nvPr/>
        </p:nvSpPr>
        <p:spPr>
          <a:xfrm>
            <a:off x="1091841" y="274156"/>
            <a:ext cx="7435305" cy="400110"/>
          </a:xfrm>
          <a:prstGeom prst="rect">
            <a:avLst/>
          </a:prstGeom>
        </p:spPr>
        <p:txBody>
          <a:bodyPr wrap="none">
            <a:spAutoFit/>
          </a:bodyPr>
          <a:lstStyle/>
          <a:p>
            <a:r>
              <a:rPr lang="en-US" sz="2000" b="1" dirty="0">
                <a:solidFill>
                  <a:schemeClr val="accent1">
                    <a:lumMod val="75000"/>
                  </a:schemeClr>
                </a:solidFill>
              </a:rPr>
              <a:t>S</a:t>
            </a:r>
            <a:r>
              <a:rPr lang="en-US" altLang="zh-CN" sz="2000" b="1" dirty="0">
                <a:solidFill>
                  <a:schemeClr val="accent1">
                    <a:lumMod val="75000"/>
                  </a:schemeClr>
                </a:solidFill>
              </a:rPr>
              <a:t>upport Vector Machine: Cross validation &amp; Learning curve</a:t>
            </a:r>
            <a:endParaRPr lang="en-US" sz="2000" b="1" dirty="0">
              <a:solidFill>
                <a:schemeClr val="accent1">
                  <a:lumMod val="75000"/>
                </a:schemeClr>
              </a:solidFill>
            </a:endParaRPr>
          </a:p>
        </p:txBody>
      </p:sp>
      <p:grpSp>
        <p:nvGrpSpPr>
          <p:cNvPr id="2" name="Group 1">
            <a:extLst>
              <a:ext uri="{FF2B5EF4-FFF2-40B4-BE49-F238E27FC236}">
                <a16:creationId xmlns:a16="http://schemas.microsoft.com/office/drawing/2014/main" id="{A7F53E12-B3FC-4B7D-826F-E847FC0AE668}"/>
              </a:ext>
            </a:extLst>
          </p:cNvPr>
          <p:cNvGrpSpPr/>
          <p:nvPr/>
        </p:nvGrpSpPr>
        <p:grpSpPr>
          <a:xfrm>
            <a:off x="6849331" y="780705"/>
            <a:ext cx="5010150" cy="2778772"/>
            <a:chOff x="6849331" y="704504"/>
            <a:chExt cx="5010150" cy="2778772"/>
          </a:xfrm>
        </p:grpSpPr>
        <p:pic>
          <p:nvPicPr>
            <p:cNvPr id="6146" name="Picture 2" descr="âcross validationâçå¾çæç´¢ç»æ">
              <a:extLst>
                <a:ext uri="{FF2B5EF4-FFF2-40B4-BE49-F238E27FC236}">
                  <a16:creationId xmlns:a16="http://schemas.microsoft.com/office/drawing/2014/main" id="{6D8D3BE9-10BB-4F94-AAD5-5B5B1DD5E1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9331" y="987726"/>
              <a:ext cx="5010150" cy="24955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1F0C74F-520A-4FE0-AFCF-27A094CADDCA}"/>
                </a:ext>
              </a:extLst>
            </p:cNvPr>
            <p:cNvSpPr txBox="1"/>
            <p:nvPr/>
          </p:nvSpPr>
          <p:spPr>
            <a:xfrm>
              <a:off x="8298668" y="704504"/>
              <a:ext cx="2111475" cy="307777"/>
            </a:xfrm>
            <a:prstGeom prst="rect">
              <a:avLst/>
            </a:prstGeom>
            <a:solidFill>
              <a:schemeClr val="bg1"/>
            </a:solidFill>
          </p:spPr>
          <p:txBody>
            <a:bodyPr wrap="none" rtlCol="0">
              <a:spAutoFit/>
            </a:bodyPr>
            <a:lstStyle/>
            <a:p>
              <a:r>
                <a:rPr lang="en-US" sz="1400" b="1" dirty="0"/>
                <a:t>K-fold cross validation</a:t>
              </a:r>
            </a:p>
          </p:txBody>
        </p:sp>
      </p:grpSp>
      <p:pic>
        <p:nvPicPr>
          <p:cNvPr id="5122" name="Picture 2" descr="âcross validationâçå¾çæç´¢ç»æ">
            <a:extLst>
              <a:ext uri="{FF2B5EF4-FFF2-40B4-BE49-F238E27FC236}">
                <a16:creationId xmlns:a16="http://schemas.microsoft.com/office/drawing/2014/main" id="{5920A436-986A-44C9-81DF-96F2279775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707" y="966803"/>
            <a:ext cx="5003454" cy="24955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âlearning curve codesâçå¾çæç´¢ç»æ">
            <a:extLst>
              <a:ext uri="{FF2B5EF4-FFF2-40B4-BE49-F238E27FC236}">
                <a16:creationId xmlns:a16="http://schemas.microsoft.com/office/drawing/2014/main" id="{0F07DE95-E549-400E-AC4C-C97546B7F41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49331" y="3851530"/>
            <a:ext cx="4857447" cy="2732314"/>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D210E80F-3CF2-4819-823A-4BC9B443ECE0}"/>
              </a:ext>
            </a:extLst>
          </p:cNvPr>
          <p:cNvGrpSpPr/>
          <p:nvPr/>
        </p:nvGrpSpPr>
        <p:grpSpPr>
          <a:xfrm>
            <a:off x="11634386" y="6299594"/>
            <a:ext cx="579386" cy="590272"/>
            <a:chOff x="5939616" y="4703804"/>
            <a:chExt cx="579386" cy="590272"/>
          </a:xfrm>
        </p:grpSpPr>
        <p:sp>
          <p:nvSpPr>
            <p:cNvPr id="17" name="Right Triangle 16">
              <a:extLst>
                <a:ext uri="{FF2B5EF4-FFF2-40B4-BE49-F238E27FC236}">
                  <a16:creationId xmlns:a16="http://schemas.microsoft.com/office/drawing/2014/main" id="{8FE6D39A-5E40-4A76-A246-AAF5E029BC2D}"/>
                </a:ext>
              </a:extLst>
            </p:cNvPr>
            <p:cNvSpPr/>
            <p:nvPr/>
          </p:nvSpPr>
          <p:spPr>
            <a:xfrm flipH="1">
              <a:off x="5939616" y="4703804"/>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 name="TextBox 2">
              <a:extLst>
                <a:ext uri="{FF2B5EF4-FFF2-40B4-BE49-F238E27FC236}">
                  <a16:creationId xmlns:a16="http://schemas.microsoft.com/office/drawing/2014/main" id="{8E769921-BEB0-4950-AA48-AB1EC2336102}"/>
                </a:ext>
              </a:extLst>
            </p:cNvPr>
            <p:cNvSpPr txBox="1"/>
            <p:nvPr/>
          </p:nvSpPr>
          <p:spPr>
            <a:xfrm>
              <a:off x="6077856" y="4924744"/>
              <a:ext cx="441146" cy="369332"/>
            </a:xfrm>
            <a:prstGeom prst="rect">
              <a:avLst/>
            </a:prstGeom>
            <a:noFill/>
          </p:spPr>
          <p:txBody>
            <a:bodyPr wrap="none" rtlCol="0">
              <a:spAutoFit/>
            </a:bodyPr>
            <a:lstStyle/>
            <a:p>
              <a:r>
                <a:rPr lang="en-US" dirty="0">
                  <a:solidFill>
                    <a:schemeClr val="bg1"/>
                  </a:solidFill>
                </a:rPr>
                <a:t>13</a:t>
              </a:r>
            </a:p>
          </p:txBody>
        </p:sp>
      </p:grpSp>
    </p:spTree>
    <p:extLst>
      <p:ext uri="{BB962C8B-B14F-4D97-AF65-F5344CB8AC3E}">
        <p14:creationId xmlns:p14="http://schemas.microsoft.com/office/powerpoint/2010/main" val="1011221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5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48"/>
                                        </p:tgtEl>
                                        <p:attrNameLst>
                                          <p:attrName>style.visibility</p:attrName>
                                        </p:attrNameLst>
                                      </p:cBhvr>
                                      <p:to>
                                        <p:strVal val="visible"/>
                                      </p:to>
                                    </p:set>
                                    <p:animEffect transition="in" filter="fade">
                                      <p:cBhvr>
                                        <p:cTn id="1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âmachine learning in materials scienceâçå¾çæç´¢ç»æ">
            <a:extLst>
              <a:ext uri="{FF2B5EF4-FFF2-40B4-BE49-F238E27FC236}">
                <a16:creationId xmlns:a16="http://schemas.microsoft.com/office/drawing/2014/main" id="{0C3FA0B3-F0B7-4BB1-A1FE-8402DBC533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428" y="125859"/>
            <a:ext cx="7756071" cy="626541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B2580B86-589F-424F-B833-4D8A5FD364D2}"/>
              </a:ext>
            </a:extLst>
          </p:cNvPr>
          <p:cNvSpPr/>
          <p:nvPr/>
        </p:nvSpPr>
        <p:spPr>
          <a:xfrm>
            <a:off x="2876550" y="6543675"/>
            <a:ext cx="9163050" cy="276999"/>
          </a:xfrm>
          <a:prstGeom prst="rect">
            <a:avLst/>
          </a:prstGeom>
        </p:spPr>
        <p:txBody>
          <a:bodyPr wrap="square">
            <a:spAutoFit/>
          </a:bodyPr>
          <a:lstStyle/>
          <a:p>
            <a:r>
              <a:rPr lang="en-US" sz="1200" dirty="0">
                <a:solidFill>
                  <a:schemeClr val="accent1">
                    <a:lumMod val="75000"/>
                  </a:schemeClr>
                </a:solidFill>
                <a:latin typeface="Arial" panose="020B0604020202020204" pitchFamily="34" charset="0"/>
              </a:rPr>
              <a:t>Reference: Liu, Yue, et al. "Materials discovery and design using machine learning." </a:t>
            </a:r>
            <a:r>
              <a:rPr lang="en-US" sz="1200" i="1" dirty="0">
                <a:solidFill>
                  <a:schemeClr val="accent1">
                    <a:lumMod val="75000"/>
                  </a:schemeClr>
                </a:solidFill>
                <a:latin typeface="Arial" panose="020B0604020202020204" pitchFamily="34" charset="0"/>
              </a:rPr>
              <a:t>Journal of </a:t>
            </a:r>
            <a:r>
              <a:rPr lang="en-US" sz="1200" i="1" dirty="0" err="1">
                <a:solidFill>
                  <a:schemeClr val="accent1">
                    <a:lumMod val="75000"/>
                  </a:schemeClr>
                </a:solidFill>
                <a:latin typeface="Arial" panose="020B0604020202020204" pitchFamily="34" charset="0"/>
              </a:rPr>
              <a:t>Materiomics</a:t>
            </a:r>
            <a:r>
              <a:rPr lang="en-US" sz="1200" dirty="0">
                <a:solidFill>
                  <a:schemeClr val="accent1">
                    <a:lumMod val="75000"/>
                  </a:schemeClr>
                </a:solidFill>
                <a:latin typeface="Arial" panose="020B0604020202020204" pitchFamily="34" charset="0"/>
              </a:rPr>
              <a:t> 3.3 (2017): 159-177.</a:t>
            </a:r>
            <a:endParaRPr lang="en-US" sz="1200" dirty="0">
              <a:solidFill>
                <a:schemeClr val="accent1">
                  <a:lumMod val="75000"/>
                </a:schemeClr>
              </a:solidFill>
            </a:endParaRPr>
          </a:p>
        </p:txBody>
      </p:sp>
      <p:pic>
        <p:nvPicPr>
          <p:cNvPr id="8194" name="Picture 2" descr="âmachine learning in materials scienceâçå¾çæç´¢ç»æ">
            <a:extLst>
              <a:ext uri="{FF2B5EF4-FFF2-40B4-BE49-F238E27FC236}">
                <a16:creationId xmlns:a16="http://schemas.microsoft.com/office/drawing/2014/main" id="{FA76EE59-0864-4C28-9E65-66A97853FA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110" r="42128"/>
          <a:stretch/>
        </p:blipFill>
        <p:spPr bwMode="auto">
          <a:xfrm>
            <a:off x="0" y="0"/>
            <a:ext cx="2876550" cy="686449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848EC0C-309A-4229-BE99-42B2CCE51DA8}"/>
              </a:ext>
            </a:extLst>
          </p:cNvPr>
          <p:cNvSpPr/>
          <p:nvPr/>
        </p:nvSpPr>
        <p:spPr>
          <a:xfrm>
            <a:off x="50715" y="125859"/>
            <a:ext cx="2775119" cy="707886"/>
          </a:xfrm>
          <a:prstGeom prst="rect">
            <a:avLst/>
          </a:prstGeom>
        </p:spPr>
        <p:txBody>
          <a:bodyPr wrap="none">
            <a:spAutoFit/>
          </a:bodyPr>
          <a:lstStyle/>
          <a:p>
            <a:pPr algn="ctr"/>
            <a:r>
              <a:rPr lang="en-US" sz="2000" b="1" dirty="0">
                <a:solidFill>
                  <a:schemeClr val="bg1"/>
                </a:solidFill>
              </a:rPr>
              <a:t>Machine Learning </a:t>
            </a:r>
          </a:p>
          <a:p>
            <a:pPr algn="ctr"/>
            <a:r>
              <a:rPr lang="en-US" sz="2000" b="1" dirty="0">
                <a:solidFill>
                  <a:schemeClr val="bg1"/>
                </a:solidFill>
              </a:rPr>
              <a:t>@ Materials Sciences</a:t>
            </a:r>
          </a:p>
        </p:txBody>
      </p:sp>
      <p:grpSp>
        <p:nvGrpSpPr>
          <p:cNvPr id="6" name="Group 5">
            <a:extLst>
              <a:ext uri="{FF2B5EF4-FFF2-40B4-BE49-F238E27FC236}">
                <a16:creationId xmlns:a16="http://schemas.microsoft.com/office/drawing/2014/main" id="{2DC7F870-EECB-4E50-969E-CCD6633BAEC2}"/>
              </a:ext>
            </a:extLst>
          </p:cNvPr>
          <p:cNvGrpSpPr/>
          <p:nvPr/>
        </p:nvGrpSpPr>
        <p:grpSpPr>
          <a:xfrm>
            <a:off x="11634386" y="6299594"/>
            <a:ext cx="579386" cy="590272"/>
            <a:chOff x="5939616" y="4703804"/>
            <a:chExt cx="579386" cy="590272"/>
          </a:xfrm>
        </p:grpSpPr>
        <p:sp>
          <p:nvSpPr>
            <p:cNvPr id="7" name="Right Triangle 6">
              <a:extLst>
                <a:ext uri="{FF2B5EF4-FFF2-40B4-BE49-F238E27FC236}">
                  <a16:creationId xmlns:a16="http://schemas.microsoft.com/office/drawing/2014/main" id="{022B8ADC-B01F-4509-9036-DCE3D91F43C8}"/>
                </a:ext>
              </a:extLst>
            </p:cNvPr>
            <p:cNvSpPr/>
            <p:nvPr/>
          </p:nvSpPr>
          <p:spPr>
            <a:xfrm flipH="1">
              <a:off x="5939616" y="4703804"/>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8" name="TextBox 7">
              <a:extLst>
                <a:ext uri="{FF2B5EF4-FFF2-40B4-BE49-F238E27FC236}">
                  <a16:creationId xmlns:a16="http://schemas.microsoft.com/office/drawing/2014/main" id="{6DD25CB7-169C-4900-BC2B-71C96624B1CD}"/>
                </a:ext>
              </a:extLst>
            </p:cNvPr>
            <p:cNvSpPr txBox="1"/>
            <p:nvPr/>
          </p:nvSpPr>
          <p:spPr>
            <a:xfrm>
              <a:off x="6077856" y="4924744"/>
              <a:ext cx="441146" cy="369332"/>
            </a:xfrm>
            <a:prstGeom prst="rect">
              <a:avLst/>
            </a:prstGeom>
            <a:noFill/>
          </p:spPr>
          <p:txBody>
            <a:bodyPr wrap="none" rtlCol="0">
              <a:spAutoFit/>
            </a:bodyPr>
            <a:lstStyle/>
            <a:p>
              <a:r>
                <a:rPr lang="en-US" dirty="0">
                  <a:solidFill>
                    <a:schemeClr val="bg1"/>
                  </a:solidFill>
                </a:rPr>
                <a:t>14</a:t>
              </a:r>
            </a:p>
          </p:txBody>
        </p:sp>
      </p:grpSp>
    </p:spTree>
    <p:extLst>
      <p:ext uri="{BB962C8B-B14F-4D97-AF65-F5344CB8AC3E}">
        <p14:creationId xmlns:p14="http://schemas.microsoft.com/office/powerpoint/2010/main" val="11659188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C39B68-39F8-42F7-8EE7-D64E4B137068}"/>
              </a:ext>
            </a:extLst>
          </p:cNvPr>
          <p:cNvPicPr>
            <a:picLocks noChangeAspect="1"/>
          </p:cNvPicPr>
          <p:nvPr/>
        </p:nvPicPr>
        <p:blipFill rotWithShape="1">
          <a:blip r:embed="rId3"/>
          <a:srcRect l="10027" t="22464" r="6657" b="21739"/>
          <a:stretch/>
        </p:blipFill>
        <p:spPr>
          <a:xfrm>
            <a:off x="178905" y="0"/>
            <a:ext cx="8796130" cy="3313612"/>
          </a:xfrm>
          <a:prstGeom prst="rect">
            <a:avLst/>
          </a:prstGeom>
        </p:spPr>
      </p:pic>
      <p:sp>
        <p:nvSpPr>
          <p:cNvPr id="4" name="Rectangle 3">
            <a:extLst>
              <a:ext uri="{FF2B5EF4-FFF2-40B4-BE49-F238E27FC236}">
                <a16:creationId xmlns:a16="http://schemas.microsoft.com/office/drawing/2014/main" id="{FBCA1E0D-6E72-440E-A765-659B859771D4}"/>
              </a:ext>
            </a:extLst>
          </p:cNvPr>
          <p:cNvSpPr/>
          <p:nvPr/>
        </p:nvSpPr>
        <p:spPr>
          <a:xfrm>
            <a:off x="304800" y="3544387"/>
            <a:ext cx="5902960" cy="2534027"/>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b="1" dirty="0">
                <a:solidFill>
                  <a:srgbClr val="FF0000"/>
                </a:solidFill>
              </a:rPr>
              <a:t>Targets:</a:t>
            </a:r>
            <a:r>
              <a:rPr lang="en-US" dirty="0"/>
              <a:t> Binary compounds AB</a:t>
            </a:r>
          </a:p>
          <a:p>
            <a:pPr marL="342900" indent="-342900">
              <a:lnSpc>
                <a:spcPct val="150000"/>
              </a:lnSpc>
              <a:buFont typeface="Wingdings" panose="05000000000000000000" pitchFamily="2" charset="2"/>
              <a:buChar char="Ø"/>
            </a:pPr>
            <a:r>
              <a:rPr lang="en-US" b="1" dirty="0">
                <a:solidFill>
                  <a:schemeClr val="accent3">
                    <a:lumMod val="75000"/>
                  </a:schemeClr>
                </a:solidFill>
              </a:rPr>
              <a:t>Goal:</a:t>
            </a:r>
            <a:r>
              <a:rPr lang="en-US" dirty="0"/>
              <a:t> prediction of crystal structures</a:t>
            </a:r>
          </a:p>
          <a:p>
            <a:pPr marL="342900" indent="-342900">
              <a:lnSpc>
                <a:spcPct val="150000"/>
              </a:lnSpc>
              <a:buFont typeface="Wingdings" panose="05000000000000000000" pitchFamily="2" charset="2"/>
              <a:buChar char="Ø"/>
            </a:pPr>
            <a:r>
              <a:rPr lang="en-US" b="1" dirty="0">
                <a:solidFill>
                  <a:schemeClr val="accent4">
                    <a:lumMod val="50000"/>
                  </a:schemeClr>
                </a:solidFill>
              </a:rPr>
              <a:t>Database: </a:t>
            </a:r>
            <a:r>
              <a:rPr lang="en-US" dirty="0"/>
              <a:t>Pearson’s Crystal Data and ASM Alloy Phase Diagram Database (706 samples)</a:t>
            </a:r>
          </a:p>
          <a:p>
            <a:pPr marL="342900" indent="-342900">
              <a:lnSpc>
                <a:spcPct val="150000"/>
              </a:lnSpc>
              <a:buFont typeface="Wingdings" panose="05000000000000000000" pitchFamily="2" charset="2"/>
              <a:buChar char="Ø"/>
            </a:pPr>
            <a:r>
              <a:rPr lang="en-US" b="1" dirty="0">
                <a:solidFill>
                  <a:schemeClr val="accent1">
                    <a:lumMod val="75000"/>
                  </a:schemeClr>
                </a:solidFill>
              </a:rPr>
              <a:t>Methods:</a:t>
            </a:r>
            <a:r>
              <a:rPr lang="en-US" dirty="0"/>
              <a:t> Partial least-squares discriminant analysis (PLS-DA) and support vector machine (SVM) </a:t>
            </a:r>
          </a:p>
        </p:txBody>
      </p:sp>
      <p:pic>
        <p:nvPicPr>
          <p:cNvPr id="5" name="Picture 4">
            <a:extLst>
              <a:ext uri="{FF2B5EF4-FFF2-40B4-BE49-F238E27FC236}">
                <a16:creationId xmlns:a16="http://schemas.microsoft.com/office/drawing/2014/main" id="{C753E835-0D9F-40B8-BA07-DD3F4F2907ED}"/>
              </a:ext>
            </a:extLst>
          </p:cNvPr>
          <p:cNvPicPr>
            <a:picLocks noChangeAspect="1"/>
          </p:cNvPicPr>
          <p:nvPr/>
        </p:nvPicPr>
        <p:blipFill rotWithShape="1">
          <a:blip r:embed="rId4"/>
          <a:srcRect l="23083" t="28000" r="22417" b="16296"/>
          <a:stretch/>
        </p:blipFill>
        <p:spPr>
          <a:xfrm>
            <a:off x="6079435" y="2951480"/>
            <a:ext cx="5902960" cy="3393751"/>
          </a:xfrm>
          <a:prstGeom prst="rect">
            <a:avLst/>
          </a:prstGeom>
        </p:spPr>
      </p:pic>
      <p:sp>
        <p:nvSpPr>
          <p:cNvPr id="6" name="Rectangle 5">
            <a:extLst>
              <a:ext uri="{FF2B5EF4-FFF2-40B4-BE49-F238E27FC236}">
                <a16:creationId xmlns:a16="http://schemas.microsoft.com/office/drawing/2014/main" id="{9623B9A8-C6FB-4B55-B132-E0B01FC7400E}"/>
              </a:ext>
            </a:extLst>
          </p:cNvPr>
          <p:cNvSpPr/>
          <p:nvPr/>
        </p:nvSpPr>
        <p:spPr>
          <a:xfrm>
            <a:off x="6207760" y="6294431"/>
            <a:ext cx="5486400" cy="738664"/>
          </a:xfrm>
          <a:prstGeom prst="rect">
            <a:avLst/>
          </a:prstGeom>
        </p:spPr>
        <p:txBody>
          <a:bodyPr wrap="square">
            <a:spAutoFit/>
          </a:bodyPr>
          <a:lstStyle/>
          <a:p>
            <a:r>
              <a:rPr lang="en-US" sz="1400" b="1" dirty="0">
                <a:solidFill>
                  <a:srgbClr val="000000"/>
                </a:solidFill>
              </a:rPr>
              <a:t>Figure</a:t>
            </a:r>
            <a:r>
              <a:rPr lang="en-US" sz="1400" dirty="0">
                <a:solidFill>
                  <a:srgbClr val="000000"/>
                </a:solidFill>
              </a:rPr>
              <a:t>. Predicted probability for </a:t>
            </a:r>
            <a:r>
              <a:rPr lang="en-US" sz="1400" dirty="0" err="1">
                <a:solidFill>
                  <a:srgbClr val="000000"/>
                </a:solidFill>
              </a:rPr>
              <a:t>CsCl</a:t>
            </a:r>
            <a:r>
              <a:rPr lang="en-US" sz="1400" dirty="0">
                <a:solidFill>
                  <a:srgbClr val="000000"/>
                </a:solidFill>
              </a:rPr>
              <a:t>-type structures for SVM model using 31 selected features.</a:t>
            </a:r>
            <a:r>
              <a:rPr lang="en-US" sz="1400" dirty="0"/>
              <a:t> </a:t>
            </a:r>
            <a:br>
              <a:rPr lang="en-US" sz="1400" dirty="0"/>
            </a:br>
            <a:endParaRPr lang="en-US" sz="1400" dirty="0"/>
          </a:p>
        </p:txBody>
      </p:sp>
      <p:grpSp>
        <p:nvGrpSpPr>
          <p:cNvPr id="7" name="Group 6">
            <a:extLst>
              <a:ext uri="{FF2B5EF4-FFF2-40B4-BE49-F238E27FC236}">
                <a16:creationId xmlns:a16="http://schemas.microsoft.com/office/drawing/2014/main" id="{08D7CEFC-8798-495A-A6E7-F044E50BA560}"/>
              </a:ext>
            </a:extLst>
          </p:cNvPr>
          <p:cNvGrpSpPr/>
          <p:nvPr/>
        </p:nvGrpSpPr>
        <p:grpSpPr>
          <a:xfrm>
            <a:off x="11634386" y="6299594"/>
            <a:ext cx="579386" cy="590272"/>
            <a:chOff x="5939616" y="4703804"/>
            <a:chExt cx="579386" cy="590272"/>
          </a:xfrm>
        </p:grpSpPr>
        <p:sp>
          <p:nvSpPr>
            <p:cNvPr id="8" name="Right Triangle 7">
              <a:extLst>
                <a:ext uri="{FF2B5EF4-FFF2-40B4-BE49-F238E27FC236}">
                  <a16:creationId xmlns:a16="http://schemas.microsoft.com/office/drawing/2014/main" id="{FB12B838-CAEA-44BE-B8F1-56CEF4BE44A1}"/>
                </a:ext>
              </a:extLst>
            </p:cNvPr>
            <p:cNvSpPr/>
            <p:nvPr/>
          </p:nvSpPr>
          <p:spPr>
            <a:xfrm flipH="1">
              <a:off x="5939616" y="4703804"/>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9" name="TextBox 8">
              <a:extLst>
                <a:ext uri="{FF2B5EF4-FFF2-40B4-BE49-F238E27FC236}">
                  <a16:creationId xmlns:a16="http://schemas.microsoft.com/office/drawing/2014/main" id="{DB9AA6E8-020F-4AB6-BBCB-0A051097A4A7}"/>
                </a:ext>
              </a:extLst>
            </p:cNvPr>
            <p:cNvSpPr txBox="1"/>
            <p:nvPr/>
          </p:nvSpPr>
          <p:spPr>
            <a:xfrm>
              <a:off x="6077856" y="4924744"/>
              <a:ext cx="441146" cy="369332"/>
            </a:xfrm>
            <a:prstGeom prst="rect">
              <a:avLst/>
            </a:prstGeom>
            <a:noFill/>
          </p:spPr>
          <p:txBody>
            <a:bodyPr wrap="none" rtlCol="0">
              <a:spAutoFit/>
            </a:bodyPr>
            <a:lstStyle/>
            <a:p>
              <a:r>
                <a:rPr lang="en-US" dirty="0">
                  <a:solidFill>
                    <a:schemeClr val="bg1"/>
                  </a:solidFill>
                </a:rPr>
                <a:t>15</a:t>
              </a:r>
            </a:p>
          </p:txBody>
        </p:sp>
      </p:grpSp>
    </p:spTree>
    <p:extLst>
      <p:ext uri="{BB962C8B-B14F-4D97-AF65-F5344CB8AC3E}">
        <p14:creationId xmlns:p14="http://schemas.microsoft.com/office/powerpoint/2010/main" val="2781491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7306F5-0791-4EF8-BC47-745138ABC020}"/>
              </a:ext>
            </a:extLst>
          </p:cNvPr>
          <p:cNvPicPr>
            <a:picLocks noChangeAspect="1"/>
          </p:cNvPicPr>
          <p:nvPr/>
        </p:nvPicPr>
        <p:blipFill rotWithShape="1">
          <a:blip r:embed="rId3"/>
          <a:srcRect l="10109" t="29420" r="6658" b="15217"/>
          <a:stretch/>
        </p:blipFill>
        <p:spPr>
          <a:xfrm>
            <a:off x="304800" y="10402"/>
            <a:ext cx="8828558" cy="3303211"/>
          </a:xfrm>
          <a:prstGeom prst="rect">
            <a:avLst/>
          </a:prstGeom>
        </p:spPr>
      </p:pic>
      <p:sp>
        <p:nvSpPr>
          <p:cNvPr id="3" name="Rectangle 2">
            <a:extLst>
              <a:ext uri="{FF2B5EF4-FFF2-40B4-BE49-F238E27FC236}">
                <a16:creationId xmlns:a16="http://schemas.microsoft.com/office/drawing/2014/main" id="{565B79E6-283D-4AA8-AC03-0D25F4759A72}"/>
              </a:ext>
            </a:extLst>
          </p:cNvPr>
          <p:cNvSpPr/>
          <p:nvPr/>
        </p:nvSpPr>
        <p:spPr>
          <a:xfrm>
            <a:off x="304800" y="3544387"/>
            <a:ext cx="6339840" cy="2534027"/>
          </a:xfrm>
          <a:prstGeom prst="rect">
            <a:avLst/>
          </a:prstGeom>
        </p:spPr>
        <p:txBody>
          <a:bodyPr wrap="square">
            <a:spAutoFit/>
          </a:bodyPr>
          <a:lstStyle/>
          <a:p>
            <a:pPr marL="342900" indent="-342900">
              <a:lnSpc>
                <a:spcPct val="150000"/>
              </a:lnSpc>
              <a:buFont typeface="Wingdings" panose="05000000000000000000" pitchFamily="2" charset="2"/>
              <a:buChar char="Ø"/>
            </a:pPr>
            <a:r>
              <a:rPr lang="en-US" b="1" dirty="0">
                <a:solidFill>
                  <a:srgbClr val="FF0000"/>
                </a:solidFill>
              </a:rPr>
              <a:t>Targets:</a:t>
            </a:r>
            <a:r>
              <a:rPr lang="en-US" dirty="0"/>
              <a:t> Binary, ternary, and quaternary inorganic solids</a:t>
            </a:r>
          </a:p>
          <a:p>
            <a:pPr marL="342900" indent="-342900">
              <a:lnSpc>
                <a:spcPct val="150000"/>
              </a:lnSpc>
              <a:buFont typeface="Wingdings" panose="05000000000000000000" pitchFamily="2" charset="2"/>
              <a:buChar char="Ø"/>
            </a:pPr>
            <a:r>
              <a:rPr lang="en-US" b="1" dirty="0">
                <a:solidFill>
                  <a:schemeClr val="accent3">
                    <a:lumMod val="75000"/>
                  </a:schemeClr>
                </a:solidFill>
              </a:rPr>
              <a:t>Goal:</a:t>
            </a:r>
            <a:r>
              <a:rPr lang="en-US" dirty="0"/>
              <a:t> </a:t>
            </a:r>
            <a:r>
              <a:rPr lang="en-US" dirty="0" err="1"/>
              <a:t>Ultraincompressible</a:t>
            </a:r>
            <a:r>
              <a:rPr lang="en-US" dirty="0"/>
              <a:t>, </a:t>
            </a:r>
            <a:r>
              <a:rPr lang="en-US" dirty="0" err="1"/>
              <a:t>Superhard</a:t>
            </a:r>
            <a:r>
              <a:rPr lang="en-US" dirty="0"/>
              <a:t> Materials </a:t>
            </a:r>
          </a:p>
          <a:p>
            <a:pPr marL="342900" indent="-342900">
              <a:lnSpc>
                <a:spcPct val="150000"/>
              </a:lnSpc>
              <a:buFont typeface="Wingdings" panose="05000000000000000000" pitchFamily="2" charset="2"/>
              <a:buChar char="Ø"/>
            </a:pPr>
            <a:r>
              <a:rPr lang="en-US" b="1" dirty="0">
                <a:solidFill>
                  <a:schemeClr val="accent4">
                    <a:lumMod val="50000"/>
                  </a:schemeClr>
                </a:solidFill>
              </a:rPr>
              <a:t>Database: </a:t>
            </a:r>
            <a:r>
              <a:rPr lang="en-US" dirty="0"/>
              <a:t>Pearson’s Crystal Data and Materials Project data (118287 samples)</a:t>
            </a:r>
          </a:p>
          <a:p>
            <a:pPr marL="342900" indent="-342900">
              <a:lnSpc>
                <a:spcPct val="150000"/>
              </a:lnSpc>
              <a:buFont typeface="Wingdings" panose="05000000000000000000" pitchFamily="2" charset="2"/>
              <a:buChar char="Ø"/>
            </a:pPr>
            <a:r>
              <a:rPr lang="en-US" b="1" dirty="0">
                <a:solidFill>
                  <a:schemeClr val="accent1">
                    <a:lumMod val="75000"/>
                  </a:schemeClr>
                </a:solidFill>
              </a:rPr>
              <a:t>Methods:</a:t>
            </a:r>
            <a:r>
              <a:rPr lang="en-US" dirty="0"/>
              <a:t> Support Vector Machine Regression (SVR) and radial basis function (RBF) kernel</a:t>
            </a:r>
          </a:p>
        </p:txBody>
      </p:sp>
      <p:pic>
        <p:nvPicPr>
          <p:cNvPr id="4" name="Picture 3">
            <a:extLst>
              <a:ext uri="{FF2B5EF4-FFF2-40B4-BE49-F238E27FC236}">
                <a16:creationId xmlns:a16="http://schemas.microsoft.com/office/drawing/2014/main" id="{E34ADC04-8099-48C1-8FF0-17D3B29F48D1}"/>
              </a:ext>
            </a:extLst>
          </p:cNvPr>
          <p:cNvPicPr>
            <a:picLocks noChangeAspect="1"/>
          </p:cNvPicPr>
          <p:nvPr/>
        </p:nvPicPr>
        <p:blipFill rotWithShape="1">
          <a:blip r:embed="rId4"/>
          <a:srcRect l="56167" t="33185" r="14333" b="15124"/>
          <a:stretch/>
        </p:blipFill>
        <p:spPr>
          <a:xfrm>
            <a:off x="7762240" y="2384698"/>
            <a:ext cx="3911600" cy="3855424"/>
          </a:xfrm>
          <a:prstGeom prst="rect">
            <a:avLst/>
          </a:prstGeom>
        </p:spPr>
      </p:pic>
      <p:sp>
        <p:nvSpPr>
          <p:cNvPr id="5" name="Rectangle 4">
            <a:extLst>
              <a:ext uri="{FF2B5EF4-FFF2-40B4-BE49-F238E27FC236}">
                <a16:creationId xmlns:a16="http://schemas.microsoft.com/office/drawing/2014/main" id="{904ACDC6-E6C1-4835-921E-1DC89495637E}"/>
              </a:ext>
            </a:extLst>
          </p:cNvPr>
          <p:cNvSpPr/>
          <p:nvPr/>
        </p:nvSpPr>
        <p:spPr>
          <a:xfrm>
            <a:off x="7132320" y="6169001"/>
            <a:ext cx="5232400" cy="584775"/>
          </a:xfrm>
          <a:prstGeom prst="rect">
            <a:avLst/>
          </a:prstGeom>
        </p:spPr>
        <p:txBody>
          <a:bodyPr wrap="square">
            <a:spAutoFit/>
          </a:bodyPr>
          <a:lstStyle/>
          <a:p>
            <a:r>
              <a:rPr lang="en-US" sz="1600" b="1" dirty="0">
                <a:solidFill>
                  <a:srgbClr val="000000"/>
                </a:solidFill>
              </a:rPr>
              <a:t>Figure</a:t>
            </a:r>
            <a:r>
              <a:rPr lang="en-US" sz="1600" dirty="0">
                <a:solidFill>
                  <a:srgbClr val="000000"/>
                </a:solidFill>
              </a:rPr>
              <a:t>. Plotting the SVR-predicted G and B moduli of 118 288 inorganic compounds derived from PCD.</a:t>
            </a:r>
            <a:r>
              <a:rPr lang="en-US" sz="1600" dirty="0"/>
              <a:t> </a:t>
            </a:r>
          </a:p>
        </p:txBody>
      </p:sp>
      <p:grpSp>
        <p:nvGrpSpPr>
          <p:cNvPr id="6" name="Group 5">
            <a:extLst>
              <a:ext uri="{FF2B5EF4-FFF2-40B4-BE49-F238E27FC236}">
                <a16:creationId xmlns:a16="http://schemas.microsoft.com/office/drawing/2014/main" id="{ED0285C5-EF0C-4A98-8D80-681650A61E70}"/>
              </a:ext>
            </a:extLst>
          </p:cNvPr>
          <p:cNvGrpSpPr/>
          <p:nvPr/>
        </p:nvGrpSpPr>
        <p:grpSpPr>
          <a:xfrm>
            <a:off x="11634386" y="6299594"/>
            <a:ext cx="579386" cy="590272"/>
            <a:chOff x="5939616" y="4703804"/>
            <a:chExt cx="579386" cy="590272"/>
          </a:xfrm>
        </p:grpSpPr>
        <p:sp>
          <p:nvSpPr>
            <p:cNvPr id="7" name="Right Triangle 6">
              <a:extLst>
                <a:ext uri="{FF2B5EF4-FFF2-40B4-BE49-F238E27FC236}">
                  <a16:creationId xmlns:a16="http://schemas.microsoft.com/office/drawing/2014/main" id="{53E326D2-6967-4A05-A484-05CF73EB3E31}"/>
                </a:ext>
              </a:extLst>
            </p:cNvPr>
            <p:cNvSpPr/>
            <p:nvPr/>
          </p:nvSpPr>
          <p:spPr>
            <a:xfrm flipH="1">
              <a:off x="5939616" y="4703804"/>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8" name="TextBox 7">
              <a:extLst>
                <a:ext uri="{FF2B5EF4-FFF2-40B4-BE49-F238E27FC236}">
                  <a16:creationId xmlns:a16="http://schemas.microsoft.com/office/drawing/2014/main" id="{B10B2EF7-5950-4F27-BD5F-AAB16EE85408}"/>
                </a:ext>
              </a:extLst>
            </p:cNvPr>
            <p:cNvSpPr txBox="1"/>
            <p:nvPr/>
          </p:nvSpPr>
          <p:spPr>
            <a:xfrm>
              <a:off x="6077856" y="4924744"/>
              <a:ext cx="441146" cy="369332"/>
            </a:xfrm>
            <a:prstGeom prst="rect">
              <a:avLst/>
            </a:prstGeom>
            <a:noFill/>
          </p:spPr>
          <p:txBody>
            <a:bodyPr wrap="none" rtlCol="0">
              <a:spAutoFit/>
            </a:bodyPr>
            <a:lstStyle/>
            <a:p>
              <a:r>
                <a:rPr lang="en-US" dirty="0">
                  <a:solidFill>
                    <a:schemeClr val="bg1"/>
                  </a:solidFill>
                </a:rPr>
                <a:t>16</a:t>
              </a:r>
            </a:p>
          </p:txBody>
        </p:sp>
      </p:grpSp>
    </p:spTree>
    <p:extLst>
      <p:ext uri="{BB962C8B-B14F-4D97-AF65-F5344CB8AC3E}">
        <p14:creationId xmlns:p14="http://schemas.microsoft.com/office/powerpoint/2010/main" val="2845249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2F2D247-0C47-4FD1-BF65-7B64965B3DDA}"/>
              </a:ext>
            </a:extLst>
          </p:cNvPr>
          <p:cNvPicPr>
            <a:picLocks noChangeAspect="1"/>
          </p:cNvPicPr>
          <p:nvPr/>
        </p:nvPicPr>
        <p:blipFill rotWithShape="1">
          <a:blip r:embed="rId3"/>
          <a:srcRect l="7583" t="22666" r="6167" b="58670"/>
          <a:stretch/>
        </p:blipFill>
        <p:spPr>
          <a:xfrm>
            <a:off x="0" y="0"/>
            <a:ext cx="9148572" cy="1113595"/>
          </a:xfrm>
          <a:prstGeom prst="rect">
            <a:avLst/>
          </a:prstGeom>
        </p:spPr>
      </p:pic>
      <p:pic>
        <p:nvPicPr>
          <p:cNvPr id="3" name="Picture 2">
            <a:extLst>
              <a:ext uri="{FF2B5EF4-FFF2-40B4-BE49-F238E27FC236}">
                <a16:creationId xmlns:a16="http://schemas.microsoft.com/office/drawing/2014/main" id="{AE9A2F98-E0D9-4CD0-9268-87EA313F5725}"/>
              </a:ext>
            </a:extLst>
          </p:cNvPr>
          <p:cNvPicPr>
            <a:picLocks noChangeAspect="1"/>
          </p:cNvPicPr>
          <p:nvPr/>
        </p:nvPicPr>
        <p:blipFill rotWithShape="1">
          <a:blip r:embed="rId4"/>
          <a:srcRect l="10167" t="25481" r="9333" b="10222"/>
          <a:stretch/>
        </p:blipFill>
        <p:spPr>
          <a:xfrm>
            <a:off x="206829" y="2941351"/>
            <a:ext cx="8305800" cy="3731592"/>
          </a:xfrm>
          <a:prstGeom prst="rect">
            <a:avLst/>
          </a:prstGeom>
        </p:spPr>
      </p:pic>
      <p:pic>
        <p:nvPicPr>
          <p:cNvPr id="4" name="Picture 3">
            <a:extLst>
              <a:ext uri="{FF2B5EF4-FFF2-40B4-BE49-F238E27FC236}">
                <a16:creationId xmlns:a16="http://schemas.microsoft.com/office/drawing/2014/main" id="{F27CAF76-892E-448D-ABE4-7F25953B721F}"/>
              </a:ext>
            </a:extLst>
          </p:cNvPr>
          <p:cNvPicPr>
            <a:picLocks noChangeAspect="1"/>
          </p:cNvPicPr>
          <p:nvPr/>
        </p:nvPicPr>
        <p:blipFill rotWithShape="1">
          <a:blip r:embed="rId3"/>
          <a:srcRect l="7583" t="46749" r="6167" b="24296"/>
          <a:stretch/>
        </p:blipFill>
        <p:spPr>
          <a:xfrm>
            <a:off x="0" y="1113595"/>
            <a:ext cx="9148572" cy="1727576"/>
          </a:xfrm>
          <a:prstGeom prst="rect">
            <a:avLst/>
          </a:prstGeom>
        </p:spPr>
      </p:pic>
      <p:pic>
        <p:nvPicPr>
          <p:cNvPr id="5" name="Picture 4">
            <a:extLst>
              <a:ext uri="{FF2B5EF4-FFF2-40B4-BE49-F238E27FC236}">
                <a16:creationId xmlns:a16="http://schemas.microsoft.com/office/drawing/2014/main" id="{BD3CA4F2-63B6-419D-90F1-8F81DAE2B739}"/>
              </a:ext>
            </a:extLst>
          </p:cNvPr>
          <p:cNvPicPr>
            <a:picLocks noChangeAspect="1"/>
          </p:cNvPicPr>
          <p:nvPr/>
        </p:nvPicPr>
        <p:blipFill rotWithShape="1">
          <a:blip r:embed="rId5"/>
          <a:srcRect l="51167" t="21777" r="13917" b="7704"/>
          <a:stretch/>
        </p:blipFill>
        <p:spPr>
          <a:xfrm>
            <a:off x="8917055" y="3148178"/>
            <a:ext cx="3111774" cy="3535094"/>
          </a:xfrm>
          <a:prstGeom prst="rect">
            <a:avLst/>
          </a:prstGeom>
        </p:spPr>
      </p:pic>
      <p:pic>
        <p:nvPicPr>
          <p:cNvPr id="6" name="Picture 5">
            <a:extLst>
              <a:ext uri="{FF2B5EF4-FFF2-40B4-BE49-F238E27FC236}">
                <a16:creationId xmlns:a16="http://schemas.microsoft.com/office/drawing/2014/main" id="{80F8EDBF-7E99-48B0-A5D4-2ACA0239E4CA}"/>
              </a:ext>
            </a:extLst>
          </p:cNvPr>
          <p:cNvPicPr>
            <a:picLocks noChangeAspect="1"/>
          </p:cNvPicPr>
          <p:nvPr/>
        </p:nvPicPr>
        <p:blipFill rotWithShape="1">
          <a:blip r:embed="rId6"/>
          <a:srcRect l="15167" t="29630" r="50000" b="20592"/>
          <a:stretch/>
        </p:blipFill>
        <p:spPr>
          <a:xfrm>
            <a:off x="8960713" y="633757"/>
            <a:ext cx="3024458" cy="2431143"/>
          </a:xfrm>
          <a:prstGeom prst="rect">
            <a:avLst/>
          </a:prstGeom>
        </p:spPr>
      </p:pic>
      <p:grpSp>
        <p:nvGrpSpPr>
          <p:cNvPr id="7" name="Group 6">
            <a:extLst>
              <a:ext uri="{FF2B5EF4-FFF2-40B4-BE49-F238E27FC236}">
                <a16:creationId xmlns:a16="http://schemas.microsoft.com/office/drawing/2014/main" id="{2F17B3EA-3875-44B7-B696-921B7DE034FB}"/>
              </a:ext>
            </a:extLst>
          </p:cNvPr>
          <p:cNvGrpSpPr/>
          <p:nvPr/>
        </p:nvGrpSpPr>
        <p:grpSpPr>
          <a:xfrm>
            <a:off x="11634386" y="6299594"/>
            <a:ext cx="579386" cy="590272"/>
            <a:chOff x="5939616" y="4703804"/>
            <a:chExt cx="579386" cy="590272"/>
          </a:xfrm>
        </p:grpSpPr>
        <p:sp>
          <p:nvSpPr>
            <p:cNvPr id="8" name="Right Triangle 7">
              <a:extLst>
                <a:ext uri="{FF2B5EF4-FFF2-40B4-BE49-F238E27FC236}">
                  <a16:creationId xmlns:a16="http://schemas.microsoft.com/office/drawing/2014/main" id="{51B2147F-9FD1-461A-A4B4-CCFAE72AAC3A}"/>
                </a:ext>
              </a:extLst>
            </p:cNvPr>
            <p:cNvSpPr/>
            <p:nvPr/>
          </p:nvSpPr>
          <p:spPr>
            <a:xfrm flipH="1">
              <a:off x="5939616" y="4703804"/>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9" name="TextBox 8">
              <a:extLst>
                <a:ext uri="{FF2B5EF4-FFF2-40B4-BE49-F238E27FC236}">
                  <a16:creationId xmlns:a16="http://schemas.microsoft.com/office/drawing/2014/main" id="{92C3F5E0-1224-4CC8-961E-4E8EE8207A50}"/>
                </a:ext>
              </a:extLst>
            </p:cNvPr>
            <p:cNvSpPr txBox="1"/>
            <p:nvPr/>
          </p:nvSpPr>
          <p:spPr>
            <a:xfrm>
              <a:off x="6077856" y="4924744"/>
              <a:ext cx="441146" cy="369332"/>
            </a:xfrm>
            <a:prstGeom prst="rect">
              <a:avLst/>
            </a:prstGeom>
            <a:noFill/>
          </p:spPr>
          <p:txBody>
            <a:bodyPr wrap="none" rtlCol="0">
              <a:spAutoFit/>
            </a:bodyPr>
            <a:lstStyle/>
            <a:p>
              <a:r>
                <a:rPr lang="en-US" dirty="0">
                  <a:solidFill>
                    <a:schemeClr val="bg1"/>
                  </a:solidFill>
                </a:rPr>
                <a:t>17</a:t>
              </a:r>
            </a:p>
          </p:txBody>
        </p:sp>
      </p:grpSp>
    </p:spTree>
    <p:extLst>
      <p:ext uri="{BB962C8B-B14F-4D97-AF65-F5344CB8AC3E}">
        <p14:creationId xmlns:p14="http://schemas.microsoft.com/office/powerpoint/2010/main" val="35098633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03097CC-133A-48F9-8E9A-4E60AAAFB485}"/>
              </a:ext>
            </a:extLst>
          </p:cNvPr>
          <p:cNvSpPr txBox="1"/>
          <p:nvPr/>
        </p:nvSpPr>
        <p:spPr>
          <a:xfrm>
            <a:off x="401635" y="1433601"/>
            <a:ext cx="3208442" cy="1477328"/>
          </a:xfrm>
          <a:prstGeom prst="rect">
            <a:avLst/>
          </a:prstGeom>
          <a:noFill/>
        </p:spPr>
        <p:txBody>
          <a:bodyPr wrap="none" rtlCol="0">
            <a:spAutoFit/>
          </a:bodyPr>
          <a:lstStyle/>
          <a:p>
            <a:endParaRPr lang="en-US" dirty="0"/>
          </a:p>
          <a:p>
            <a:pPr marL="285750" indent="-285750">
              <a:buFont typeface="Arial" panose="020B0604020202020204" pitchFamily="34" charset="0"/>
              <a:buChar char="•"/>
            </a:pPr>
            <a:r>
              <a:rPr lang="en-US" dirty="0"/>
              <a:t>Cu/Zn ratio</a:t>
            </a:r>
          </a:p>
          <a:p>
            <a:pPr marL="285750" indent="-285750">
              <a:buFont typeface="Arial" panose="020B0604020202020204" pitchFamily="34" charset="0"/>
              <a:buChar char="•"/>
            </a:pPr>
            <a:r>
              <a:rPr lang="en-US" dirty="0"/>
              <a:t>Concentration of Na</a:t>
            </a:r>
            <a:r>
              <a:rPr lang="en-US" baseline="-25000" dirty="0"/>
              <a:t>2</a:t>
            </a:r>
            <a:r>
              <a:rPr lang="en-US" dirty="0"/>
              <a:t>EDTA</a:t>
            </a:r>
          </a:p>
          <a:p>
            <a:pPr marL="285750" indent="-285750">
              <a:buFont typeface="Arial" panose="020B0604020202020204" pitchFamily="34" charset="0"/>
              <a:buChar char="•"/>
            </a:pPr>
            <a:r>
              <a:rPr lang="en-US" dirty="0"/>
              <a:t>Reaction temperature</a:t>
            </a:r>
          </a:p>
          <a:p>
            <a:pPr marL="285750" indent="-285750">
              <a:buFont typeface="Arial" panose="020B0604020202020204" pitchFamily="34" charset="0"/>
              <a:buChar char="•"/>
            </a:pPr>
            <a:r>
              <a:rPr lang="en-US" dirty="0"/>
              <a:t>Reaction time</a:t>
            </a:r>
          </a:p>
        </p:txBody>
      </p:sp>
      <p:sp>
        <p:nvSpPr>
          <p:cNvPr id="8" name="TextBox 7">
            <a:extLst>
              <a:ext uri="{FF2B5EF4-FFF2-40B4-BE49-F238E27FC236}">
                <a16:creationId xmlns:a16="http://schemas.microsoft.com/office/drawing/2014/main" id="{781CF46E-2C6B-4256-8EF4-AF22A29EA566}"/>
              </a:ext>
            </a:extLst>
          </p:cNvPr>
          <p:cNvSpPr txBox="1"/>
          <p:nvPr/>
        </p:nvSpPr>
        <p:spPr>
          <a:xfrm>
            <a:off x="892388" y="6259708"/>
            <a:ext cx="3347391" cy="461665"/>
          </a:xfrm>
          <a:prstGeom prst="rect">
            <a:avLst/>
          </a:prstGeom>
          <a:noFill/>
        </p:spPr>
        <p:txBody>
          <a:bodyPr wrap="none" rtlCol="0">
            <a:spAutoFit/>
          </a:bodyPr>
          <a:lstStyle/>
          <a:p>
            <a:r>
              <a:rPr lang="en-US" sz="2400" b="1" dirty="0">
                <a:solidFill>
                  <a:schemeClr val="accent1">
                    <a:lumMod val="75000"/>
                  </a:schemeClr>
                </a:solidFill>
              </a:rPr>
              <a:t>Design of Experiment</a:t>
            </a:r>
          </a:p>
        </p:txBody>
      </p:sp>
      <p:sp>
        <p:nvSpPr>
          <p:cNvPr id="14" name="TextBox 13">
            <a:extLst>
              <a:ext uri="{FF2B5EF4-FFF2-40B4-BE49-F238E27FC236}">
                <a16:creationId xmlns:a16="http://schemas.microsoft.com/office/drawing/2014/main" id="{E9BE8E41-0731-458B-97C1-FBC7E16F82F5}"/>
              </a:ext>
            </a:extLst>
          </p:cNvPr>
          <p:cNvSpPr txBox="1"/>
          <p:nvPr/>
        </p:nvSpPr>
        <p:spPr>
          <a:xfrm>
            <a:off x="7821803" y="6259708"/>
            <a:ext cx="2799164" cy="461665"/>
          </a:xfrm>
          <a:prstGeom prst="rect">
            <a:avLst/>
          </a:prstGeom>
          <a:noFill/>
        </p:spPr>
        <p:txBody>
          <a:bodyPr wrap="none" rtlCol="0">
            <a:spAutoFit/>
          </a:bodyPr>
          <a:lstStyle/>
          <a:p>
            <a:r>
              <a:rPr lang="en-US" sz="2400" b="1" dirty="0">
                <a:solidFill>
                  <a:schemeClr val="accent1">
                    <a:lumMod val="75000"/>
                  </a:schemeClr>
                </a:solidFill>
              </a:rPr>
              <a:t>Machine Learning</a:t>
            </a:r>
          </a:p>
        </p:txBody>
      </p:sp>
      <p:grpSp>
        <p:nvGrpSpPr>
          <p:cNvPr id="16" name="Group 15">
            <a:extLst>
              <a:ext uri="{FF2B5EF4-FFF2-40B4-BE49-F238E27FC236}">
                <a16:creationId xmlns:a16="http://schemas.microsoft.com/office/drawing/2014/main" id="{3462D4E8-CD5F-4154-A78B-499CE86257FA}"/>
              </a:ext>
            </a:extLst>
          </p:cNvPr>
          <p:cNvGrpSpPr/>
          <p:nvPr/>
        </p:nvGrpSpPr>
        <p:grpSpPr>
          <a:xfrm>
            <a:off x="382574" y="3111162"/>
            <a:ext cx="5229905" cy="1905671"/>
            <a:chOff x="66088" y="1537839"/>
            <a:chExt cx="2906033" cy="1058900"/>
          </a:xfrm>
        </p:grpSpPr>
        <p:grpSp>
          <p:nvGrpSpPr>
            <p:cNvPr id="136" name="Group 135">
              <a:extLst>
                <a:ext uri="{FF2B5EF4-FFF2-40B4-BE49-F238E27FC236}">
                  <a16:creationId xmlns:a16="http://schemas.microsoft.com/office/drawing/2014/main" id="{DF6E3116-A199-4155-97F4-0FCF23788D0D}"/>
                </a:ext>
              </a:extLst>
            </p:cNvPr>
            <p:cNvGrpSpPr/>
            <p:nvPr/>
          </p:nvGrpSpPr>
          <p:grpSpPr>
            <a:xfrm>
              <a:off x="76679" y="1540259"/>
              <a:ext cx="826403" cy="817545"/>
              <a:chOff x="142637" y="87393"/>
              <a:chExt cx="577929" cy="571736"/>
            </a:xfrm>
          </p:grpSpPr>
          <p:cxnSp>
            <p:nvCxnSpPr>
              <p:cNvPr id="137" name="Straight Connector 136">
                <a:extLst>
                  <a:ext uri="{FF2B5EF4-FFF2-40B4-BE49-F238E27FC236}">
                    <a16:creationId xmlns:a16="http://schemas.microsoft.com/office/drawing/2014/main" id="{BE242145-72DC-4226-98E8-65BA66CE4585}"/>
                  </a:ext>
                </a:extLst>
              </p:cNvPr>
              <p:cNvCxnSpPr>
                <a:cxnSpLocks/>
              </p:cNvCxnSpPr>
              <p:nvPr/>
            </p:nvCxnSpPr>
            <p:spPr>
              <a:xfrm>
                <a:off x="235030" y="178357"/>
                <a:ext cx="0" cy="398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CFFB2F6-9E29-4251-B012-028D7472F87F}"/>
                  </a:ext>
                </a:extLst>
              </p:cNvPr>
              <p:cNvCxnSpPr>
                <a:cxnSpLocks/>
              </p:cNvCxnSpPr>
              <p:nvPr/>
            </p:nvCxnSpPr>
            <p:spPr>
              <a:xfrm>
                <a:off x="424098" y="181021"/>
                <a:ext cx="0" cy="398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17D337DE-EEC5-429B-B21B-2BD4D10B7718}"/>
                  </a:ext>
                </a:extLst>
              </p:cNvPr>
              <p:cNvCxnSpPr>
                <a:cxnSpLocks/>
              </p:cNvCxnSpPr>
              <p:nvPr/>
            </p:nvCxnSpPr>
            <p:spPr>
              <a:xfrm>
                <a:off x="366220" y="237410"/>
                <a:ext cx="0" cy="398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603C4AA-50E0-4ECF-A9D6-CD0D9F1190A7}"/>
                  </a:ext>
                </a:extLst>
              </p:cNvPr>
              <p:cNvCxnSpPr>
                <a:cxnSpLocks/>
              </p:cNvCxnSpPr>
              <p:nvPr/>
            </p:nvCxnSpPr>
            <p:spPr>
              <a:xfrm>
                <a:off x="500566" y="114332"/>
                <a:ext cx="0" cy="398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F33C1E9-7EAF-4994-B03D-441E0C4A03B1}"/>
                  </a:ext>
                </a:extLst>
              </p:cNvPr>
              <p:cNvCxnSpPr>
                <a:cxnSpLocks/>
              </p:cNvCxnSpPr>
              <p:nvPr/>
            </p:nvCxnSpPr>
            <p:spPr>
              <a:xfrm>
                <a:off x="298399" y="114332"/>
                <a:ext cx="0" cy="398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793B675F-AFDB-4CEF-9551-CFCC1F7AD177}"/>
                  </a:ext>
                </a:extLst>
              </p:cNvPr>
              <p:cNvCxnSpPr>
                <a:cxnSpLocks/>
              </p:cNvCxnSpPr>
              <p:nvPr/>
            </p:nvCxnSpPr>
            <p:spPr>
              <a:xfrm>
                <a:off x="627458" y="181021"/>
                <a:ext cx="0" cy="398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C84ADFBE-1D91-4CAE-A961-0B825BA74C90}"/>
                  </a:ext>
                </a:extLst>
              </p:cNvPr>
              <p:cNvCxnSpPr/>
              <p:nvPr/>
            </p:nvCxnSpPr>
            <p:spPr>
              <a:xfrm>
                <a:off x="227648" y="571027"/>
                <a:ext cx="3967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BB8C3810-ABDA-4925-BD63-8A54103D903D}"/>
                  </a:ext>
                </a:extLst>
              </p:cNvPr>
              <p:cNvCxnSpPr/>
              <p:nvPr/>
            </p:nvCxnSpPr>
            <p:spPr>
              <a:xfrm>
                <a:off x="305306" y="507240"/>
                <a:ext cx="3967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6062490-DEE0-4919-8BEF-D2D41D7B0F88}"/>
                  </a:ext>
                </a:extLst>
              </p:cNvPr>
              <p:cNvCxnSpPr/>
              <p:nvPr/>
            </p:nvCxnSpPr>
            <p:spPr>
              <a:xfrm>
                <a:off x="160974" y="440804"/>
                <a:ext cx="3967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D2F1059-2D54-4744-8230-D6334F0B7496}"/>
                  </a:ext>
                </a:extLst>
              </p:cNvPr>
              <p:cNvCxnSpPr/>
              <p:nvPr/>
            </p:nvCxnSpPr>
            <p:spPr>
              <a:xfrm>
                <a:off x="235030" y="373141"/>
                <a:ext cx="3967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11B983D-3EF1-4B2A-9B55-C44C7C03C5A5}"/>
                  </a:ext>
                </a:extLst>
              </p:cNvPr>
              <p:cNvCxnSpPr/>
              <p:nvPr/>
            </p:nvCxnSpPr>
            <p:spPr>
              <a:xfrm>
                <a:off x="295275" y="311944"/>
                <a:ext cx="3967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4E9D986-FA41-4002-BD3C-8F9C66FB5914}"/>
                  </a:ext>
                </a:extLst>
              </p:cNvPr>
              <p:cNvCxnSpPr>
                <a:stCxn id="188" idx="2"/>
                <a:endCxn id="191" idx="2"/>
              </p:cNvCxnSpPr>
              <p:nvPr/>
            </p:nvCxnSpPr>
            <p:spPr>
              <a:xfrm>
                <a:off x="208599" y="173833"/>
                <a:ext cx="3967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36EAF46F-3956-44D5-B469-1ECEE04A1F8C}"/>
                  </a:ext>
                </a:extLst>
              </p:cNvPr>
              <p:cNvCxnSpPr>
                <a:cxnSpLocks/>
              </p:cNvCxnSpPr>
              <p:nvPr/>
            </p:nvCxnSpPr>
            <p:spPr>
              <a:xfrm flipV="1">
                <a:off x="366220" y="313401"/>
                <a:ext cx="115757" cy="1204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8BF0495-6CF4-4816-9B7C-CF690E27E1F5}"/>
                  </a:ext>
                </a:extLst>
              </p:cNvPr>
              <p:cNvCxnSpPr>
                <a:cxnSpLocks/>
              </p:cNvCxnSpPr>
              <p:nvPr/>
            </p:nvCxnSpPr>
            <p:spPr>
              <a:xfrm flipV="1">
                <a:off x="168564" y="319863"/>
                <a:ext cx="115757" cy="1204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D8D19F1D-286B-40C7-9BD5-C0315AD71064}"/>
                  </a:ext>
                </a:extLst>
              </p:cNvPr>
              <p:cNvCxnSpPr>
                <a:cxnSpLocks/>
              </p:cNvCxnSpPr>
              <p:nvPr/>
            </p:nvCxnSpPr>
            <p:spPr>
              <a:xfrm flipV="1">
                <a:off x="172455" y="512477"/>
                <a:ext cx="115757" cy="1204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16ACC856-FFCB-420D-8ABD-66F63D4E3A6C}"/>
                  </a:ext>
                </a:extLst>
              </p:cNvPr>
              <p:cNvCxnSpPr>
                <a:cxnSpLocks/>
              </p:cNvCxnSpPr>
              <p:nvPr/>
            </p:nvCxnSpPr>
            <p:spPr>
              <a:xfrm flipV="1">
                <a:off x="366221" y="516271"/>
                <a:ext cx="115757" cy="1204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09B905FD-5245-474B-9C74-3D70D7C1E4FC}"/>
                  </a:ext>
                </a:extLst>
              </p:cNvPr>
              <p:cNvCxnSpPr>
                <a:cxnSpLocks/>
              </p:cNvCxnSpPr>
              <p:nvPr/>
            </p:nvCxnSpPr>
            <p:spPr>
              <a:xfrm flipV="1">
                <a:off x="366221" y="117661"/>
                <a:ext cx="115757" cy="1204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308C953F-2AF5-4CA4-B659-6465C15D87A8}"/>
                  </a:ext>
                </a:extLst>
              </p:cNvPr>
              <p:cNvCxnSpPr>
                <a:cxnSpLocks/>
              </p:cNvCxnSpPr>
              <p:nvPr/>
            </p:nvCxnSpPr>
            <p:spPr>
              <a:xfrm flipV="1">
                <a:off x="565785" y="318162"/>
                <a:ext cx="115757" cy="1204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155" name="Cube 154">
                <a:extLst>
                  <a:ext uri="{FF2B5EF4-FFF2-40B4-BE49-F238E27FC236}">
                    <a16:creationId xmlns:a16="http://schemas.microsoft.com/office/drawing/2014/main" id="{C5A5B919-C81B-4A85-8EFB-CB5C061B76C1}"/>
                  </a:ext>
                </a:extLst>
              </p:cNvPr>
              <p:cNvSpPr/>
              <p:nvPr/>
            </p:nvSpPr>
            <p:spPr>
              <a:xfrm>
                <a:off x="169069" y="102394"/>
                <a:ext cx="528638" cy="528638"/>
              </a:xfrm>
              <a:prstGeom prst="cub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970DC8AD-FFDA-4C0A-AB2B-A9E1B61269A4}"/>
                  </a:ext>
                </a:extLst>
              </p:cNvPr>
              <p:cNvGrpSpPr/>
              <p:nvPr/>
            </p:nvGrpSpPr>
            <p:grpSpPr>
              <a:xfrm>
                <a:off x="542925" y="88107"/>
                <a:ext cx="177641" cy="172877"/>
                <a:chOff x="542925" y="88107"/>
                <a:chExt cx="177641" cy="172877"/>
              </a:xfrm>
            </p:grpSpPr>
            <p:sp>
              <p:nvSpPr>
                <p:cNvPr id="189" name="Oval 188">
                  <a:extLst>
                    <a:ext uri="{FF2B5EF4-FFF2-40B4-BE49-F238E27FC236}">
                      <a16:creationId xmlns:a16="http://schemas.microsoft.com/office/drawing/2014/main" id="{F51AD3EC-3357-4C46-820B-85423FD32171}"/>
                    </a:ext>
                  </a:extLst>
                </p:cNvPr>
                <p:cNvSpPr/>
                <p:nvPr/>
              </p:nvSpPr>
              <p:spPr>
                <a:xfrm>
                  <a:off x="542925" y="215265"/>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90" name="Oval 189">
                  <a:extLst>
                    <a:ext uri="{FF2B5EF4-FFF2-40B4-BE49-F238E27FC236}">
                      <a16:creationId xmlns:a16="http://schemas.microsoft.com/office/drawing/2014/main" id="{49035F85-3503-46BF-9E19-F6EFDABB9CE1}"/>
                    </a:ext>
                  </a:extLst>
                </p:cNvPr>
                <p:cNvSpPr/>
                <p:nvPr/>
              </p:nvSpPr>
              <p:spPr>
                <a:xfrm>
                  <a:off x="674847" y="88107"/>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EB936035-A05E-4484-B0CF-437C42AFC3D2}"/>
                    </a:ext>
                  </a:extLst>
                </p:cNvPr>
                <p:cNvSpPr/>
                <p:nvPr/>
              </p:nvSpPr>
              <p:spPr>
                <a:xfrm>
                  <a:off x="605314" y="150973"/>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57" name="Group 156">
                <a:extLst>
                  <a:ext uri="{FF2B5EF4-FFF2-40B4-BE49-F238E27FC236}">
                    <a16:creationId xmlns:a16="http://schemas.microsoft.com/office/drawing/2014/main" id="{CE8D7A3C-D0DC-484E-9FB8-630C45A71F5B}"/>
                  </a:ext>
                </a:extLst>
              </p:cNvPr>
              <p:cNvGrpSpPr/>
              <p:nvPr/>
            </p:nvGrpSpPr>
            <p:grpSpPr>
              <a:xfrm>
                <a:off x="146210" y="88107"/>
                <a:ext cx="177641" cy="172877"/>
                <a:chOff x="542925" y="88107"/>
                <a:chExt cx="177641" cy="172877"/>
              </a:xfrm>
            </p:grpSpPr>
            <p:sp>
              <p:nvSpPr>
                <p:cNvPr id="186" name="Oval 185">
                  <a:extLst>
                    <a:ext uri="{FF2B5EF4-FFF2-40B4-BE49-F238E27FC236}">
                      <a16:creationId xmlns:a16="http://schemas.microsoft.com/office/drawing/2014/main" id="{49F6AE5D-F0B2-4150-9A54-332EFCF3089F}"/>
                    </a:ext>
                  </a:extLst>
                </p:cNvPr>
                <p:cNvSpPr/>
                <p:nvPr/>
              </p:nvSpPr>
              <p:spPr>
                <a:xfrm>
                  <a:off x="542925" y="215265"/>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7" name="Oval 186">
                  <a:extLst>
                    <a:ext uri="{FF2B5EF4-FFF2-40B4-BE49-F238E27FC236}">
                      <a16:creationId xmlns:a16="http://schemas.microsoft.com/office/drawing/2014/main" id="{BE4D6166-8D02-4131-B964-7399F5EAF9F3}"/>
                    </a:ext>
                  </a:extLst>
                </p:cNvPr>
                <p:cNvSpPr/>
                <p:nvPr/>
              </p:nvSpPr>
              <p:spPr>
                <a:xfrm>
                  <a:off x="674847" y="88107"/>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8" name="Oval 187">
                  <a:extLst>
                    <a:ext uri="{FF2B5EF4-FFF2-40B4-BE49-F238E27FC236}">
                      <a16:creationId xmlns:a16="http://schemas.microsoft.com/office/drawing/2014/main" id="{95394236-7AA1-4926-98FC-3EBFC7469F25}"/>
                    </a:ext>
                  </a:extLst>
                </p:cNvPr>
                <p:cNvSpPr/>
                <p:nvPr/>
              </p:nvSpPr>
              <p:spPr>
                <a:xfrm>
                  <a:off x="605314" y="150973"/>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58" name="Group 157">
                <a:extLst>
                  <a:ext uri="{FF2B5EF4-FFF2-40B4-BE49-F238E27FC236}">
                    <a16:creationId xmlns:a16="http://schemas.microsoft.com/office/drawing/2014/main" id="{9D793D9E-79BF-48AF-A899-4111A1B6C790}"/>
                  </a:ext>
                </a:extLst>
              </p:cNvPr>
              <p:cNvGrpSpPr/>
              <p:nvPr/>
            </p:nvGrpSpPr>
            <p:grpSpPr>
              <a:xfrm>
                <a:off x="542925" y="486252"/>
                <a:ext cx="177641" cy="172877"/>
                <a:chOff x="542925" y="88107"/>
                <a:chExt cx="177641" cy="172877"/>
              </a:xfrm>
            </p:grpSpPr>
            <p:sp>
              <p:nvSpPr>
                <p:cNvPr id="183" name="Oval 182">
                  <a:extLst>
                    <a:ext uri="{FF2B5EF4-FFF2-40B4-BE49-F238E27FC236}">
                      <a16:creationId xmlns:a16="http://schemas.microsoft.com/office/drawing/2014/main" id="{7E52E672-41E1-4D63-BE09-79267AAA8ECF}"/>
                    </a:ext>
                  </a:extLst>
                </p:cNvPr>
                <p:cNvSpPr/>
                <p:nvPr/>
              </p:nvSpPr>
              <p:spPr>
                <a:xfrm>
                  <a:off x="542925" y="215265"/>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B08494D1-18B3-4770-8921-3AB3A139FD08}"/>
                    </a:ext>
                  </a:extLst>
                </p:cNvPr>
                <p:cNvSpPr/>
                <p:nvPr/>
              </p:nvSpPr>
              <p:spPr>
                <a:xfrm>
                  <a:off x="674847" y="88107"/>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760E98D4-E7B4-43B1-B1EA-6A2F97EE11B6}"/>
                    </a:ext>
                  </a:extLst>
                </p:cNvPr>
                <p:cNvSpPr/>
                <p:nvPr/>
              </p:nvSpPr>
              <p:spPr>
                <a:xfrm>
                  <a:off x="605314" y="150973"/>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59" name="Group 158">
                <a:extLst>
                  <a:ext uri="{FF2B5EF4-FFF2-40B4-BE49-F238E27FC236}">
                    <a16:creationId xmlns:a16="http://schemas.microsoft.com/office/drawing/2014/main" id="{6B53A88C-6D41-4F2F-87CA-04F8BB08C8CF}"/>
                  </a:ext>
                </a:extLst>
              </p:cNvPr>
              <p:cNvGrpSpPr/>
              <p:nvPr/>
            </p:nvGrpSpPr>
            <p:grpSpPr>
              <a:xfrm>
                <a:off x="146210" y="485538"/>
                <a:ext cx="177641" cy="172877"/>
                <a:chOff x="542925" y="88107"/>
                <a:chExt cx="177641" cy="172877"/>
              </a:xfrm>
            </p:grpSpPr>
            <p:sp>
              <p:nvSpPr>
                <p:cNvPr id="180" name="Oval 179">
                  <a:extLst>
                    <a:ext uri="{FF2B5EF4-FFF2-40B4-BE49-F238E27FC236}">
                      <a16:creationId xmlns:a16="http://schemas.microsoft.com/office/drawing/2014/main" id="{EBB874CC-2669-4D17-9EA4-D8203231E3DD}"/>
                    </a:ext>
                  </a:extLst>
                </p:cNvPr>
                <p:cNvSpPr/>
                <p:nvPr/>
              </p:nvSpPr>
              <p:spPr>
                <a:xfrm>
                  <a:off x="542925" y="215265"/>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1" name="Oval 180">
                  <a:extLst>
                    <a:ext uri="{FF2B5EF4-FFF2-40B4-BE49-F238E27FC236}">
                      <a16:creationId xmlns:a16="http://schemas.microsoft.com/office/drawing/2014/main" id="{C460EAC1-3752-4F67-8A39-DC9ED5EF87E3}"/>
                    </a:ext>
                  </a:extLst>
                </p:cNvPr>
                <p:cNvSpPr/>
                <p:nvPr/>
              </p:nvSpPr>
              <p:spPr>
                <a:xfrm>
                  <a:off x="674847" y="88107"/>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2" name="Oval 181">
                  <a:extLst>
                    <a:ext uri="{FF2B5EF4-FFF2-40B4-BE49-F238E27FC236}">
                      <a16:creationId xmlns:a16="http://schemas.microsoft.com/office/drawing/2014/main" id="{08CDC144-19BC-4918-9152-38F52B2B036B}"/>
                    </a:ext>
                  </a:extLst>
                </p:cNvPr>
                <p:cNvSpPr/>
                <p:nvPr/>
              </p:nvSpPr>
              <p:spPr>
                <a:xfrm>
                  <a:off x="605314" y="150973"/>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60" name="Group 159">
                <a:extLst>
                  <a:ext uri="{FF2B5EF4-FFF2-40B4-BE49-F238E27FC236}">
                    <a16:creationId xmlns:a16="http://schemas.microsoft.com/office/drawing/2014/main" id="{D0223674-F069-47F0-92D2-769FAE6F6FAC}"/>
                  </a:ext>
                </a:extLst>
              </p:cNvPr>
              <p:cNvGrpSpPr/>
              <p:nvPr/>
            </p:nvGrpSpPr>
            <p:grpSpPr>
              <a:xfrm>
                <a:off x="142637" y="287416"/>
                <a:ext cx="177641" cy="172877"/>
                <a:chOff x="542925" y="88107"/>
                <a:chExt cx="177641" cy="172877"/>
              </a:xfrm>
            </p:grpSpPr>
            <p:sp>
              <p:nvSpPr>
                <p:cNvPr id="177" name="Oval 176">
                  <a:extLst>
                    <a:ext uri="{FF2B5EF4-FFF2-40B4-BE49-F238E27FC236}">
                      <a16:creationId xmlns:a16="http://schemas.microsoft.com/office/drawing/2014/main" id="{D5759C56-7CE6-455F-AA18-46ECE1965097}"/>
                    </a:ext>
                  </a:extLst>
                </p:cNvPr>
                <p:cNvSpPr/>
                <p:nvPr/>
              </p:nvSpPr>
              <p:spPr>
                <a:xfrm>
                  <a:off x="542925" y="215265"/>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64C0004A-87DC-4D4C-B44D-65F6CFBA6068}"/>
                    </a:ext>
                  </a:extLst>
                </p:cNvPr>
                <p:cNvSpPr/>
                <p:nvPr/>
              </p:nvSpPr>
              <p:spPr>
                <a:xfrm>
                  <a:off x="674847" y="88107"/>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9" name="Oval 178">
                  <a:extLst>
                    <a:ext uri="{FF2B5EF4-FFF2-40B4-BE49-F238E27FC236}">
                      <a16:creationId xmlns:a16="http://schemas.microsoft.com/office/drawing/2014/main" id="{4467FC61-9420-46FF-B99C-486B6689409D}"/>
                    </a:ext>
                  </a:extLst>
                </p:cNvPr>
                <p:cNvSpPr/>
                <p:nvPr/>
              </p:nvSpPr>
              <p:spPr>
                <a:xfrm>
                  <a:off x="605314" y="150973"/>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61" name="Group 160">
                <a:extLst>
                  <a:ext uri="{FF2B5EF4-FFF2-40B4-BE49-F238E27FC236}">
                    <a16:creationId xmlns:a16="http://schemas.microsoft.com/office/drawing/2014/main" id="{AFBB4886-4FCE-4F3C-A24D-E89012C07F5A}"/>
                  </a:ext>
                </a:extLst>
              </p:cNvPr>
              <p:cNvGrpSpPr/>
              <p:nvPr/>
            </p:nvGrpSpPr>
            <p:grpSpPr>
              <a:xfrm>
                <a:off x="542925" y="286702"/>
                <a:ext cx="177641" cy="172877"/>
                <a:chOff x="542925" y="88107"/>
                <a:chExt cx="177641" cy="172877"/>
              </a:xfrm>
            </p:grpSpPr>
            <p:sp>
              <p:nvSpPr>
                <p:cNvPr id="174" name="Oval 173">
                  <a:extLst>
                    <a:ext uri="{FF2B5EF4-FFF2-40B4-BE49-F238E27FC236}">
                      <a16:creationId xmlns:a16="http://schemas.microsoft.com/office/drawing/2014/main" id="{2C910A18-6AE6-414E-9CCB-D88191FEFCC6}"/>
                    </a:ext>
                  </a:extLst>
                </p:cNvPr>
                <p:cNvSpPr/>
                <p:nvPr/>
              </p:nvSpPr>
              <p:spPr>
                <a:xfrm>
                  <a:off x="542925" y="215265"/>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5" name="Oval 174">
                  <a:extLst>
                    <a:ext uri="{FF2B5EF4-FFF2-40B4-BE49-F238E27FC236}">
                      <a16:creationId xmlns:a16="http://schemas.microsoft.com/office/drawing/2014/main" id="{CEE3FC50-3A98-4BCC-8C92-07A0689A05B1}"/>
                    </a:ext>
                  </a:extLst>
                </p:cNvPr>
                <p:cNvSpPr/>
                <p:nvPr/>
              </p:nvSpPr>
              <p:spPr>
                <a:xfrm>
                  <a:off x="674847" y="88107"/>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6" name="Oval 175">
                  <a:extLst>
                    <a:ext uri="{FF2B5EF4-FFF2-40B4-BE49-F238E27FC236}">
                      <a16:creationId xmlns:a16="http://schemas.microsoft.com/office/drawing/2014/main" id="{56A706FB-E59E-45C7-A127-1F1C997E0127}"/>
                    </a:ext>
                  </a:extLst>
                </p:cNvPr>
                <p:cNvSpPr/>
                <p:nvPr/>
              </p:nvSpPr>
              <p:spPr>
                <a:xfrm>
                  <a:off x="605314" y="150973"/>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62" name="Group 161">
                <a:extLst>
                  <a:ext uri="{FF2B5EF4-FFF2-40B4-BE49-F238E27FC236}">
                    <a16:creationId xmlns:a16="http://schemas.microsoft.com/office/drawing/2014/main" id="{A59A13E9-2813-40F5-B22E-C6F41453DEC9}"/>
                  </a:ext>
                </a:extLst>
              </p:cNvPr>
              <p:cNvGrpSpPr/>
              <p:nvPr/>
            </p:nvGrpSpPr>
            <p:grpSpPr>
              <a:xfrm>
                <a:off x="342425" y="87393"/>
                <a:ext cx="177641" cy="172877"/>
                <a:chOff x="542925" y="88107"/>
                <a:chExt cx="177641" cy="172877"/>
              </a:xfrm>
            </p:grpSpPr>
            <p:sp>
              <p:nvSpPr>
                <p:cNvPr id="171" name="Oval 170">
                  <a:extLst>
                    <a:ext uri="{FF2B5EF4-FFF2-40B4-BE49-F238E27FC236}">
                      <a16:creationId xmlns:a16="http://schemas.microsoft.com/office/drawing/2014/main" id="{55426DBB-15C7-4DEC-92DF-FEEBCC8FDB95}"/>
                    </a:ext>
                  </a:extLst>
                </p:cNvPr>
                <p:cNvSpPr/>
                <p:nvPr/>
              </p:nvSpPr>
              <p:spPr>
                <a:xfrm>
                  <a:off x="542925" y="215265"/>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72832396-7BDC-41A7-8434-A10D12BD6215}"/>
                    </a:ext>
                  </a:extLst>
                </p:cNvPr>
                <p:cNvSpPr/>
                <p:nvPr/>
              </p:nvSpPr>
              <p:spPr>
                <a:xfrm>
                  <a:off x="674847" y="88107"/>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8DD2C5CF-0434-44D8-8738-A54E9C3F1FCB}"/>
                    </a:ext>
                  </a:extLst>
                </p:cNvPr>
                <p:cNvSpPr/>
                <p:nvPr/>
              </p:nvSpPr>
              <p:spPr>
                <a:xfrm>
                  <a:off x="605314" y="150973"/>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63" name="Group 162">
                <a:extLst>
                  <a:ext uri="{FF2B5EF4-FFF2-40B4-BE49-F238E27FC236}">
                    <a16:creationId xmlns:a16="http://schemas.microsoft.com/office/drawing/2014/main" id="{B6430642-739B-4ADD-BAF9-DFEBBCF8905B}"/>
                  </a:ext>
                </a:extLst>
              </p:cNvPr>
              <p:cNvGrpSpPr/>
              <p:nvPr/>
            </p:nvGrpSpPr>
            <p:grpSpPr>
              <a:xfrm>
                <a:off x="344093" y="482919"/>
                <a:ext cx="177641" cy="172877"/>
                <a:chOff x="542925" y="88107"/>
                <a:chExt cx="177641" cy="172877"/>
              </a:xfrm>
            </p:grpSpPr>
            <p:sp>
              <p:nvSpPr>
                <p:cNvPr id="168" name="Oval 167">
                  <a:extLst>
                    <a:ext uri="{FF2B5EF4-FFF2-40B4-BE49-F238E27FC236}">
                      <a16:creationId xmlns:a16="http://schemas.microsoft.com/office/drawing/2014/main" id="{DD33A43C-93E7-462E-A425-5CE43C482A58}"/>
                    </a:ext>
                  </a:extLst>
                </p:cNvPr>
                <p:cNvSpPr/>
                <p:nvPr/>
              </p:nvSpPr>
              <p:spPr>
                <a:xfrm>
                  <a:off x="542925" y="215265"/>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9" name="Oval 168">
                  <a:extLst>
                    <a:ext uri="{FF2B5EF4-FFF2-40B4-BE49-F238E27FC236}">
                      <a16:creationId xmlns:a16="http://schemas.microsoft.com/office/drawing/2014/main" id="{BC75908D-C8C8-48FC-A455-B0B05EBD856D}"/>
                    </a:ext>
                  </a:extLst>
                </p:cNvPr>
                <p:cNvSpPr/>
                <p:nvPr/>
              </p:nvSpPr>
              <p:spPr>
                <a:xfrm>
                  <a:off x="674847" y="88107"/>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0" name="Oval 169">
                  <a:extLst>
                    <a:ext uri="{FF2B5EF4-FFF2-40B4-BE49-F238E27FC236}">
                      <a16:creationId xmlns:a16="http://schemas.microsoft.com/office/drawing/2014/main" id="{C55D1226-7548-4C03-9555-82BE8BC96EB5}"/>
                    </a:ext>
                  </a:extLst>
                </p:cNvPr>
                <p:cNvSpPr/>
                <p:nvPr/>
              </p:nvSpPr>
              <p:spPr>
                <a:xfrm>
                  <a:off x="605314" y="150973"/>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nvGrpSpPr>
              <p:cNvPr id="164" name="Group 163">
                <a:extLst>
                  <a:ext uri="{FF2B5EF4-FFF2-40B4-BE49-F238E27FC236}">
                    <a16:creationId xmlns:a16="http://schemas.microsoft.com/office/drawing/2014/main" id="{E67E8F45-C82D-47BD-90D7-D4C5D1095E4C}"/>
                  </a:ext>
                </a:extLst>
              </p:cNvPr>
              <p:cNvGrpSpPr/>
              <p:nvPr/>
            </p:nvGrpSpPr>
            <p:grpSpPr>
              <a:xfrm>
                <a:off x="338852" y="288251"/>
                <a:ext cx="177641" cy="172877"/>
                <a:chOff x="542925" y="88107"/>
                <a:chExt cx="177641" cy="172877"/>
              </a:xfrm>
            </p:grpSpPr>
            <p:sp>
              <p:nvSpPr>
                <p:cNvPr id="165" name="Oval 164">
                  <a:extLst>
                    <a:ext uri="{FF2B5EF4-FFF2-40B4-BE49-F238E27FC236}">
                      <a16:creationId xmlns:a16="http://schemas.microsoft.com/office/drawing/2014/main" id="{51C893F0-A49A-4EEA-BA83-A67F3786A7E6}"/>
                    </a:ext>
                  </a:extLst>
                </p:cNvPr>
                <p:cNvSpPr/>
                <p:nvPr/>
              </p:nvSpPr>
              <p:spPr>
                <a:xfrm>
                  <a:off x="542925" y="215265"/>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75B1960-5789-457A-907D-1691022C9934}"/>
                    </a:ext>
                  </a:extLst>
                </p:cNvPr>
                <p:cNvSpPr/>
                <p:nvPr/>
              </p:nvSpPr>
              <p:spPr>
                <a:xfrm>
                  <a:off x="674847" y="88107"/>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853820F4-E97E-4237-8352-1E900AF2A4CD}"/>
                    </a:ext>
                  </a:extLst>
                </p:cNvPr>
                <p:cNvSpPr/>
                <p:nvPr/>
              </p:nvSpPr>
              <p:spPr>
                <a:xfrm>
                  <a:off x="605314" y="150973"/>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grpSp>
          <p:nvGrpSpPr>
            <p:cNvPr id="192" name="Group 191">
              <a:extLst>
                <a:ext uri="{FF2B5EF4-FFF2-40B4-BE49-F238E27FC236}">
                  <a16:creationId xmlns:a16="http://schemas.microsoft.com/office/drawing/2014/main" id="{A808CC11-4034-4030-AD99-DED6576FC8EC}"/>
                </a:ext>
              </a:extLst>
            </p:cNvPr>
            <p:cNvGrpSpPr>
              <a:grpSpLocks noChangeAspect="1"/>
            </p:cNvGrpSpPr>
            <p:nvPr/>
          </p:nvGrpSpPr>
          <p:grpSpPr>
            <a:xfrm>
              <a:off x="1846754" y="1537839"/>
              <a:ext cx="822960" cy="815199"/>
              <a:chOff x="161854" y="654024"/>
              <a:chExt cx="426212" cy="422193"/>
            </a:xfrm>
          </p:grpSpPr>
          <p:cxnSp>
            <p:nvCxnSpPr>
              <p:cNvPr id="193" name="Straight Connector 192">
                <a:extLst>
                  <a:ext uri="{FF2B5EF4-FFF2-40B4-BE49-F238E27FC236}">
                    <a16:creationId xmlns:a16="http://schemas.microsoft.com/office/drawing/2014/main" id="{A9888187-5857-4B3A-B1AD-2748ACE6E310}"/>
                  </a:ext>
                </a:extLst>
              </p:cNvPr>
              <p:cNvCxnSpPr>
                <a:cxnSpLocks/>
              </p:cNvCxnSpPr>
              <p:nvPr/>
            </p:nvCxnSpPr>
            <p:spPr>
              <a:xfrm>
                <a:off x="227765" y="720995"/>
                <a:ext cx="0" cy="2954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A98A058A-654D-497A-A128-5B7EDCD58339}"/>
                  </a:ext>
                </a:extLst>
              </p:cNvPr>
              <p:cNvCxnSpPr>
                <a:cxnSpLocks/>
              </p:cNvCxnSpPr>
              <p:nvPr/>
            </p:nvCxnSpPr>
            <p:spPr>
              <a:xfrm>
                <a:off x="368066" y="722972"/>
                <a:ext cx="0" cy="2954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42E3BCF-C1A6-4D48-87EF-B9F4D19E0C1D}"/>
                  </a:ext>
                </a:extLst>
              </p:cNvPr>
              <p:cNvCxnSpPr>
                <a:cxnSpLocks/>
              </p:cNvCxnSpPr>
              <p:nvPr/>
            </p:nvCxnSpPr>
            <p:spPr>
              <a:xfrm>
                <a:off x="325117" y="764817"/>
                <a:ext cx="0" cy="2954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30DFBE9F-2FA1-44B3-8ED1-25B29608B5FA}"/>
                  </a:ext>
                </a:extLst>
              </p:cNvPr>
              <p:cNvCxnSpPr>
                <a:cxnSpLocks/>
                <a:stCxn id="211" idx="0"/>
              </p:cNvCxnSpPr>
              <p:nvPr/>
            </p:nvCxnSpPr>
            <p:spPr>
              <a:xfrm>
                <a:off x="423996" y="664626"/>
                <a:ext cx="815" cy="30431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AC5F1A2C-1485-4C92-A733-4234EA2005BB}"/>
                  </a:ext>
                </a:extLst>
              </p:cNvPr>
              <p:cNvCxnSpPr>
                <a:cxnSpLocks/>
              </p:cNvCxnSpPr>
              <p:nvPr/>
            </p:nvCxnSpPr>
            <p:spPr>
              <a:xfrm flipH="1">
                <a:off x="274789" y="663549"/>
                <a:ext cx="2360" cy="30175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F5C566F-23A3-4AB7-B114-6EE29C3316CA}"/>
                  </a:ext>
                </a:extLst>
              </p:cNvPr>
              <p:cNvCxnSpPr>
                <a:cxnSpLocks/>
              </p:cNvCxnSpPr>
              <p:nvPr/>
            </p:nvCxnSpPr>
            <p:spPr>
              <a:xfrm>
                <a:off x="518973" y="719162"/>
                <a:ext cx="0" cy="29545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431ABA60-33A5-4471-B643-D6F57564290C}"/>
                  </a:ext>
                </a:extLst>
              </p:cNvPr>
              <p:cNvCxnSpPr/>
              <p:nvPr/>
            </p:nvCxnSpPr>
            <p:spPr>
              <a:xfrm>
                <a:off x="222287" y="1012383"/>
                <a:ext cx="2943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B9DD2CF9-79E7-4807-B564-6921EDC67E99}"/>
                  </a:ext>
                </a:extLst>
              </p:cNvPr>
              <p:cNvCxnSpPr>
                <a:cxnSpLocks/>
              </p:cNvCxnSpPr>
              <p:nvPr/>
            </p:nvCxnSpPr>
            <p:spPr>
              <a:xfrm>
                <a:off x="270773" y="965049"/>
                <a:ext cx="30353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50949168-53BF-40FC-8563-E6CDE43506C6}"/>
                  </a:ext>
                </a:extLst>
              </p:cNvPr>
              <p:cNvCxnSpPr/>
              <p:nvPr/>
            </p:nvCxnSpPr>
            <p:spPr>
              <a:xfrm>
                <a:off x="174715" y="915749"/>
                <a:ext cx="2943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4697D695-55EC-401F-A14E-4E08E1FCECF2}"/>
                  </a:ext>
                </a:extLst>
              </p:cNvPr>
              <p:cNvCxnSpPr/>
              <p:nvPr/>
            </p:nvCxnSpPr>
            <p:spPr>
              <a:xfrm>
                <a:off x="227765" y="865538"/>
                <a:ext cx="2943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4DAFF1DE-8DE4-4688-B3CD-7A62F2E6C048}"/>
                  </a:ext>
                </a:extLst>
              </p:cNvPr>
              <p:cNvCxnSpPr/>
              <p:nvPr/>
            </p:nvCxnSpPr>
            <p:spPr>
              <a:xfrm>
                <a:off x="278186" y="814411"/>
                <a:ext cx="2943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76ABB781-70B0-4459-A4FC-205576FC30E9}"/>
                  </a:ext>
                </a:extLst>
              </p:cNvPr>
              <p:cNvCxnSpPr>
                <a:cxnSpLocks/>
              </p:cNvCxnSpPr>
              <p:nvPr/>
            </p:nvCxnSpPr>
            <p:spPr>
              <a:xfrm>
                <a:off x="221486" y="717638"/>
                <a:ext cx="29439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7CADE8D8-9239-425D-8596-F0C33C9A6627}"/>
                  </a:ext>
                </a:extLst>
              </p:cNvPr>
              <p:cNvCxnSpPr>
                <a:cxnSpLocks/>
              </p:cNvCxnSpPr>
              <p:nvPr/>
            </p:nvCxnSpPr>
            <p:spPr>
              <a:xfrm flipV="1">
                <a:off x="325117" y="821207"/>
                <a:ext cx="85900" cy="8939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73D3321-0B89-4E72-89AC-04037387930D}"/>
                  </a:ext>
                </a:extLst>
              </p:cNvPr>
              <p:cNvCxnSpPr>
                <a:cxnSpLocks/>
              </p:cNvCxnSpPr>
              <p:nvPr/>
            </p:nvCxnSpPr>
            <p:spPr>
              <a:xfrm flipV="1">
                <a:off x="178443" y="826003"/>
                <a:ext cx="85900" cy="8939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E5DACF64-FE9D-4230-848C-B56CC3C25EAA}"/>
                  </a:ext>
                </a:extLst>
              </p:cNvPr>
              <p:cNvCxnSpPr>
                <a:cxnSpLocks/>
              </p:cNvCxnSpPr>
              <p:nvPr/>
            </p:nvCxnSpPr>
            <p:spPr>
              <a:xfrm flipV="1">
                <a:off x="181330" y="960806"/>
                <a:ext cx="95819" cy="975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6036FE3-B8DE-4126-A96B-CBB9A2ED08FA}"/>
                  </a:ext>
                </a:extLst>
              </p:cNvPr>
              <p:cNvCxnSpPr>
                <a:cxnSpLocks/>
              </p:cNvCxnSpPr>
              <p:nvPr/>
            </p:nvCxnSpPr>
            <p:spPr>
              <a:xfrm flipV="1">
                <a:off x="325118" y="961516"/>
                <a:ext cx="98437" cy="9962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4191FCD-1305-492A-B306-F497E2ACC8CB}"/>
                  </a:ext>
                </a:extLst>
              </p:cNvPr>
              <p:cNvCxnSpPr>
                <a:cxnSpLocks/>
                <a:endCxn id="211" idx="0"/>
              </p:cNvCxnSpPr>
              <p:nvPr/>
            </p:nvCxnSpPr>
            <p:spPr>
              <a:xfrm flipV="1">
                <a:off x="325118" y="664626"/>
                <a:ext cx="98878" cy="100722"/>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F9481851-25DE-4888-8CE6-D7832E178220}"/>
                  </a:ext>
                </a:extLst>
              </p:cNvPr>
              <p:cNvCxnSpPr>
                <a:cxnSpLocks/>
                <a:endCxn id="211" idx="5"/>
              </p:cNvCxnSpPr>
              <p:nvPr/>
            </p:nvCxnSpPr>
            <p:spPr>
              <a:xfrm flipV="1">
                <a:off x="473208" y="811733"/>
                <a:ext cx="97895" cy="1024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11" name="Cube 210">
                <a:extLst>
                  <a:ext uri="{FF2B5EF4-FFF2-40B4-BE49-F238E27FC236}">
                    <a16:creationId xmlns:a16="http://schemas.microsoft.com/office/drawing/2014/main" id="{10A18300-26A5-4DAA-92B5-D6255308D256}"/>
                  </a:ext>
                </a:extLst>
              </p:cNvPr>
              <p:cNvSpPr/>
              <p:nvPr/>
            </p:nvSpPr>
            <p:spPr>
              <a:xfrm>
                <a:off x="178817" y="664626"/>
                <a:ext cx="392286" cy="392285"/>
              </a:xfrm>
              <a:prstGeom prst="cub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4ECC84A2-2340-48BC-AA59-DD1BC2FAC90C}"/>
                  </a:ext>
                </a:extLst>
              </p:cNvPr>
              <p:cNvSpPr/>
              <p:nvPr/>
            </p:nvSpPr>
            <p:spPr>
              <a:xfrm>
                <a:off x="554139" y="654024"/>
                <a:ext cx="33927" cy="33926"/>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8973D4ED-EF58-4BE7-B82E-1D5D6439D9B0}"/>
                  </a:ext>
                </a:extLst>
              </p:cNvPr>
              <p:cNvSpPr/>
              <p:nvPr/>
            </p:nvSpPr>
            <p:spPr>
              <a:xfrm>
                <a:off x="161854" y="748384"/>
                <a:ext cx="33927" cy="33926"/>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EB30D2FD-FC40-4909-874F-D326655CCA90}"/>
                  </a:ext>
                </a:extLst>
              </p:cNvPr>
              <p:cNvSpPr/>
              <p:nvPr/>
            </p:nvSpPr>
            <p:spPr>
              <a:xfrm>
                <a:off x="212426" y="996474"/>
                <a:ext cx="33927" cy="33926"/>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F288CCBA-0707-4F68-A105-4C4B630EEB96}"/>
                  </a:ext>
                </a:extLst>
              </p:cNvPr>
              <p:cNvSpPr/>
              <p:nvPr/>
            </p:nvSpPr>
            <p:spPr>
              <a:xfrm>
                <a:off x="258307" y="806781"/>
                <a:ext cx="33927" cy="33926"/>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B333DB18-AF42-43CC-B0DA-038A501187D7}"/>
                  </a:ext>
                </a:extLst>
              </p:cNvPr>
              <p:cNvSpPr/>
              <p:nvPr/>
            </p:nvSpPr>
            <p:spPr>
              <a:xfrm>
                <a:off x="455625" y="901782"/>
                <a:ext cx="33927" cy="33926"/>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A7330882-83D2-4DA0-824C-E1270C520BFA}"/>
                  </a:ext>
                </a:extLst>
              </p:cNvPr>
              <p:cNvSpPr/>
              <p:nvPr/>
            </p:nvSpPr>
            <p:spPr>
              <a:xfrm>
                <a:off x="353756" y="700145"/>
                <a:ext cx="33927" cy="33926"/>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D9314339-ECE5-44FD-96B5-33721A7366F9}"/>
                  </a:ext>
                </a:extLst>
              </p:cNvPr>
              <p:cNvSpPr/>
              <p:nvPr/>
            </p:nvSpPr>
            <p:spPr>
              <a:xfrm>
                <a:off x="305972" y="1042291"/>
                <a:ext cx="33927" cy="33926"/>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A58CE31-66D6-46CA-BEBF-0432D0220973}"/>
                  </a:ext>
                </a:extLst>
              </p:cNvPr>
              <p:cNvSpPr/>
              <p:nvPr/>
            </p:nvSpPr>
            <p:spPr>
              <a:xfrm>
                <a:off x="552012" y="948945"/>
                <a:ext cx="33927" cy="33926"/>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20" name="Oval 219">
                <a:extLst>
                  <a:ext uri="{FF2B5EF4-FFF2-40B4-BE49-F238E27FC236}">
                    <a16:creationId xmlns:a16="http://schemas.microsoft.com/office/drawing/2014/main" id="{4C1910BC-50D9-48BC-8D15-DF68976CD0A8}"/>
                  </a:ext>
                </a:extLst>
              </p:cNvPr>
              <p:cNvSpPr/>
              <p:nvPr/>
            </p:nvSpPr>
            <p:spPr>
              <a:xfrm>
                <a:off x="405353" y="805979"/>
                <a:ext cx="33927" cy="33926"/>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grpSp>
          <p:nvGrpSpPr>
            <p:cNvPr id="221" name="Group 220">
              <a:extLst>
                <a:ext uri="{FF2B5EF4-FFF2-40B4-BE49-F238E27FC236}">
                  <a16:creationId xmlns:a16="http://schemas.microsoft.com/office/drawing/2014/main" id="{31FB28C3-4524-4E62-AF4E-7895BC6F0EB5}"/>
                </a:ext>
              </a:extLst>
            </p:cNvPr>
            <p:cNvGrpSpPr/>
            <p:nvPr/>
          </p:nvGrpSpPr>
          <p:grpSpPr>
            <a:xfrm>
              <a:off x="1013757" y="1556944"/>
              <a:ext cx="756640" cy="764072"/>
              <a:chOff x="168564" y="102394"/>
              <a:chExt cx="529143" cy="534340"/>
            </a:xfrm>
          </p:grpSpPr>
          <p:cxnSp>
            <p:nvCxnSpPr>
              <p:cNvPr id="222" name="Straight Connector 221">
                <a:extLst>
                  <a:ext uri="{FF2B5EF4-FFF2-40B4-BE49-F238E27FC236}">
                    <a16:creationId xmlns:a16="http://schemas.microsoft.com/office/drawing/2014/main" id="{9EECAF64-FDFF-4C1D-A243-0AA5289C3190}"/>
                  </a:ext>
                </a:extLst>
              </p:cNvPr>
              <p:cNvCxnSpPr>
                <a:cxnSpLocks/>
              </p:cNvCxnSpPr>
              <p:nvPr/>
            </p:nvCxnSpPr>
            <p:spPr>
              <a:xfrm>
                <a:off x="235030" y="178357"/>
                <a:ext cx="0" cy="398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61A0D4CA-66D9-4FDB-A60B-0751D1281EE6}"/>
                  </a:ext>
                </a:extLst>
              </p:cNvPr>
              <p:cNvCxnSpPr>
                <a:cxnSpLocks/>
              </p:cNvCxnSpPr>
              <p:nvPr/>
            </p:nvCxnSpPr>
            <p:spPr>
              <a:xfrm>
                <a:off x="424098" y="181021"/>
                <a:ext cx="0" cy="398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A64DE9B-2641-49EA-8A1C-0E6874AB9ED9}"/>
                  </a:ext>
                </a:extLst>
              </p:cNvPr>
              <p:cNvCxnSpPr>
                <a:cxnSpLocks/>
              </p:cNvCxnSpPr>
              <p:nvPr/>
            </p:nvCxnSpPr>
            <p:spPr>
              <a:xfrm>
                <a:off x="366220" y="237410"/>
                <a:ext cx="0" cy="398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26A5464-B49E-4291-A38B-1649716C1272}"/>
                  </a:ext>
                </a:extLst>
              </p:cNvPr>
              <p:cNvCxnSpPr>
                <a:cxnSpLocks/>
                <a:stCxn id="240" idx="0"/>
              </p:cNvCxnSpPr>
              <p:nvPr/>
            </p:nvCxnSpPr>
            <p:spPr>
              <a:xfrm>
                <a:off x="499468" y="102394"/>
                <a:ext cx="1098" cy="41008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81970931-EC0A-49F8-B3A5-A0723FA590D6}"/>
                  </a:ext>
                </a:extLst>
              </p:cNvPr>
              <p:cNvCxnSpPr>
                <a:cxnSpLocks/>
              </p:cNvCxnSpPr>
              <p:nvPr/>
            </p:nvCxnSpPr>
            <p:spPr>
              <a:xfrm>
                <a:off x="298399" y="114332"/>
                <a:ext cx="0" cy="39814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55668DF0-1C9F-4E43-8A87-5753DC11F319}"/>
                  </a:ext>
                </a:extLst>
              </p:cNvPr>
              <p:cNvCxnSpPr>
                <a:cxnSpLocks/>
              </p:cNvCxnSpPr>
              <p:nvPr/>
            </p:nvCxnSpPr>
            <p:spPr>
              <a:xfrm>
                <a:off x="627458" y="167405"/>
                <a:ext cx="0" cy="407814"/>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FD281E6-EC8F-416D-8B81-A91FFD65C81C}"/>
                  </a:ext>
                </a:extLst>
              </p:cNvPr>
              <p:cNvCxnSpPr/>
              <p:nvPr/>
            </p:nvCxnSpPr>
            <p:spPr>
              <a:xfrm>
                <a:off x="227648" y="571027"/>
                <a:ext cx="3967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B18DB06-282E-491B-A825-DBDBAC9E51C1}"/>
                  </a:ext>
                </a:extLst>
              </p:cNvPr>
              <p:cNvCxnSpPr/>
              <p:nvPr/>
            </p:nvCxnSpPr>
            <p:spPr>
              <a:xfrm>
                <a:off x="297412" y="507240"/>
                <a:ext cx="3967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FF6BD3D5-3AC2-45D4-A4EC-C21E1CF343E1}"/>
                  </a:ext>
                </a:extLst>
              </p:cNvPr>
              <p:cNvCxnSpPr>
                <a:cxnSpLocks/>
              </p:cNvCxnSpPr>
              <p:nvPr/>
            </p:nvCxnSpPr>
            <p:spPr>
              <a:xfrm>
                <a:off x="170652" y="441685"/>
                <a:ext cx="392242"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6DA4F073-5C52-406D-9EC6-D52464F6D219}"/>
                  </a:ext>
                </a:extLst>
              </p:cNvPr>
              <p:cNvCxnSpPr/>
              <p:nvPr/>
            </p:nvCxnSpPr>
            <p:spPr>
              <a:xfrm>
                <a:off x="235030" y="373141"/>
                <a:ext cx="3967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D3750F1F-8AFE-469E-8B7C-855A565F6784}"/>
                  </a:ext>
                </a:extLst>
              </p:cNvPr>
              <p:cNvCxnSpPr/>
              <p:nvPr/>
            </p:nvCxnSpPr>
            <p:spPr>
              <a:xfrm>
                <a:off x="295275" y="311944"/>
                <a:ext cx="3967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398E486-6536-464A-9A4F-1E45155115F7}"/>
                  </a:ext>
                </a:extLst>
              </p:cNvPr>
              <p:cNvCxnSpPr>
                <a:cxnSpLocks/>
              </p:cNvCxnSpPr>
              <p:nvPr/>
            </p:nvCxnSpPr>
            <p:spPr>
              <a:xfrm>
                <a:off x="232280" y="173833"/>
                <a:ext cx="396715"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4AE185F1-13D4-4AE7-AD12-4268B32BEC43}"/>
                  </a:ext>
                </a:extLst>
              </p:cNvPr>
              <p:cNvCxnSpPr>
                <a:cxnSpLocks/>
              </p:cNvCxnSpPr>
              <p:nvPr/>
            </p:nvCxnSpPr>
            <p:spPr>
              <a:xfrm flipV="1">
                <a:off x="366220" y="313401"/>
                <a:ext cx="115757" cy="12046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7663E9E-E2DA-4EAF-9395-7259E947FEB1}"/>
                  </a:ext>
                </a:extLst>
              </p:cNvPr>
              <p:cNvCxnSpPr>
                <a:cxnSpLocks/>
              </p:cNvCxnSpPr>
              <p:nvPr/>
            </p:nvCxnSpPr>
            <p:spPr>
              <a:xfrm flipV="1">
                <a:off x="168564" y="311110"/>
                <a:ext cx="130507" cy="1292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D77017F8-443E-48AC-B5BE-AD4BE64B06E6}"/>
                  </a:ext>
                </a:extLst>
              </p:cNvPr>
              <p:cNvCxnSpPr>
                <a:cxnSpLocks/>
              </p:cNvCxnSpPr>
              <p:nvPr/>
            </p:nvCxnSpPr>
            <p:spPr>
              <a:xfrm flipV="1">
                <a:off x="172455" y="511729"/>
                <a:ext cx="128414" cy="12121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A0D7FCD-F445-48BA-ACC7-9DFBF8D3B01D}"/>
                  </a:ext>
                </a:extLst>
              </p:cNvPr>
              <p:cNvCxnSpPr>
                <a:cxnSpLocks/>
              </p:cNvCxnSpPr>
              <p:nvPr/>
            </p:nvCxnSpPr>
            <p:spPr>
              <a:xfrm flipV="1">
                <a:off x="366221" y="508905"/>
                <a:ext cx="126262" cy="12782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77080F0D-26E0-4A57-9D96-2282F187E2F1}"/>
                  </a:ext>
                </a:extLst>
              </p:cNvPr>
              <p:cNvCxnSpPr>
                <a:cxnSpLocks/>
                <a:endCxn id="240" idx="0"/>
              </p:cNvCxnSpPr>
              <p:nvPr/>
            </p:nvCxnSpPr>
            <p:spPr>
              <a:xfrm flipV="1">
                <a:off x="366221" y="102394"/>
                <a:ext cx="133247" cy="13573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79896741-08C7-4D01-B483-CE1FFA746BF0}"/>
                  </a:ext>
                </a:extLst>
              </p:cNvPr>
              <p:cNvCxnSpPr>
                <a:cxnSpLocks/>
                <a:endCxn id="240" idx="5"/>
              </p:cNvCxnSpPr>
              <p:nvPr/>
            </p:nvCxnSpPr>
            <p:spPr>
              <a:xfrm flipV="1">
                <a:off x="565785" y="300634"/>
                <a:ext cx="131922" cy="13799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
            <p:nvSpPr>
              <p:cNvPr id="240" name="Cube 239">
                <a:extLst>
                  <a:ext uri="{FF2B5EF4-FFF2-40B4-BE49-F238E27FC236}">
                    <a16:creationId xmlns:a16="http://schemas.microsoft.com/office/drawing/2014/main" id="{A9516099-9F6D-48BB-8C10-E8A0CB64D226}"/>
                  </a:ext>
                </a:extLst>
              </p:cNvPr>
              <p:cNvSpPr/>
              <p:nvPr/>
            </p:nvSpPr>
            <p:spPr>
              <a:xfrm>
                <a:off x="169069" y="102394"/>
                <a:ext cx="528638" cy="528638"/>
              </a:xfrm>
              <a:prstGeom prst="cub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Oval 240">
                <a:extLst>
                  <a:ext uri="{FF2B5EF4-FFF2-40B4-BE49-F238E27FC236}">
                    <a16:creationId xmlns:a16="http://schemas.microsoft.com/office/drawing/2014/main" id="{E2B303E7-B1BB-420E-932F-E3CCA82F407A}"/>
                  </a:ext>
                </a:extLst>
              </p:cNvPr>
              <p:cNvSpPr/>
              <p:nvPr/>
            </p:nvSpPr>
            <p:spPr>
              <a:xfrm>
                <a:off x="205026" y="350282"/>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8A4A29EF-5E6D-4C79-B638-22F2EC4C8EE9}"/>
                  </a:ext>
                </a:extLst>
              </p:cNvPr>
              <p:cNvSpPr/>
              <p:nvPr/>
            </p:nvSpPr>
            <p:spPr>
              <a:xfrm>
                <a:off x="605314" y="349569"/>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EBCAD82C-5BAC-4C11-895A-DB8D8333F458}"/>
                  </a:ext>
                </a:extLst>
              </p:cNvPr>
              <p:cNvSpPr/>
              <p:nvPr/>
            </p:nvSpPr>
            <p:spPr>
              <a:xfrm>
                <a:off x="404814" y="150259"/>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A8260FB8-C42A-4495-B0B5-6447DF6923D1}"/>
                  </a:ext>
                </a:extLst>
              </p:cNvPr>
              <p:cNvSpPr/>
              <p:nvPr/>
            </p:nvSpPr>
            <p:spPr>
              <a:xfrm>
                <a:off x="406482" y="545785"/>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245" name="Group 244">
                <a:extLst>
                  <a:ext uri="{FF2B5EF4-FFF2-40B4-BE49-F238E27FC236}">
                    <a16:creationId xmlns:a16="http://schemas.microsoft.com/office/drawing/2014/main" id="{25B1A8C1-962D-42E4-9F5E-CC9558F3030D}"/>
                  </a:ext>
                </a:extLst>
              </p:cNvPr>
              <p:cNvGrpSpPr/>
              <p:nvPr/>
            </p:nvGrpSpPr>
            <p:grpSpPr>
              <a:xfrm>
                <a:off x="338852" y="288251"/>
                <a:ext cx="177641" cy="172877"/>
                <a:chOff x="542925" y="88107"/>
                <a:chExt cx="177641" cy="172877"/>
              </a:xfrm>
            </p:grpSpPr>
            <p:sp>
              <p:nvSpPr>
                <p:cNvPr id="246" name="Oval 245">
                  <a:extLst>
                    <a:ext uri="{FF2B5EF4-FFF2-40B4-BE49-F238E27FC236}">
                      <a16:creationId xmlns:a16="http://schemas.microsoft.com/office/drawing/2014/main" id="{00BB92DB-EB66-4490-BAE5-B20C1D76ABF1}"/>
                    </a:ext>
                  </a:extLst>
                </p:cNvPr>
                <p:cNvSpPr/>
                <p:nvPr/>
              </p:nvSpPr>
              <p:spPr>
                <a:xfrm>
                  <a:off x="542925" y="215265"/>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210F9892-F81D-4C25-B31E-A1DCAF38280E}"/>
                    </a:ext>
                  </a:extLst>
                </p:cNvPr>
                <p:cNvSpPr/>
                <p:nvPr/>
              </p:nvSpPr>
              <p:spPr>
                <a:xfrm>
                  <a:off x="674847" y="88107"/>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925F88A7-9E44-43BF-8A9E-9546A77268C4}"/>
                    </a:ext>
                  </a:extLst>
                </p:cNvPr>
                <p:cNvSpPr/>
                <p:nvPr/>
              </p:nvSpPr>
              <p:spPr>
                <a:xfrm>
                  <a:off x="605314" y="150973"/>
                  <a:ext cx="45719" cy="45719"/>
                </a:xfrm>
                <a:prstGeom prst="ellipse">
                  <a:avLst/>
                </a:prstGeom>
                <a:ln w="6350">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grpSp>
        <p:sp>
          <p:nvSpPr>
            <p:cNvPr id="249" name="TextBox 248">
              <a:extLst>
                <a:ext uri="{FF2B5EF4-FFF2-40B4-BE49-F238E27FC236}">
                  <a16:creationId xmlns:a16="http://schemas.microsoft.com/office/drawing/2014/main" id="{87B8A5CA-266D-4270-8E76-43E9BAA7E929}"/>
                </a:ext>
              </a:extLst>
            </p:cNvPr>
            <p:cNvSpPr txBox="1"/>
            <p:nvPr/>
          </p:nvSpPr>
          <p:spPr>
            <a:xfrm>
              <a:off x="66088" y="2391517"/>
              <a:ext cx="793809" cy="205222"/>
            </a:xfrm>
            <a:prstGeom prst="rect">
              <a:avLst/>
            </a:prstGeom>
            <a:noFill/>
          </p:spPr>
          <p:txBody>
            <a:bodyPr wrap="none" rtlCol="0">
              <a:spAutoFit/>
            </a:bodyPr>
            <a:lstStyle/>
            <a:p>
              <a:r>
                <a:rPr lang="en-US" dirty="0"/>
                <a:t>F</a:t>
              </a:r>
              <a:r>
                <a:rPr lang="en-US" altLang="zh-CN" dirty="0"/>
                <a:t>ull factorial</a:t>
              </a:r>
              <a:endParaRPr lang="en-US" dirty="0"/>
            </a:p>
          </p:txBody>
        </p:sp>
        <p:sp>
          <p:nvSpPr>
            <p:cNvPr id="250" name="TextBox 249">
              <a:extLst>
                <a:ext uri="{FF2B5EF4-FFF2-40B4-BE49-F238E27FC236}">
                  <a16:creationId xmlns:a16="http://schemas.microsoft.com/office/drawing/2014/main" id="{9860CAAC-5BB4-4154-814C-D162CEBAB16A}"/>
                </a:ext>
              </a:extLst>
            </p:cNvPr>
            <p:cNvSpPr txBox="1"/>
            <p:nvPr/>
          </p:nvSpPr>
          <p:spPr>
            <a:xfrm>
              <a:off x="887318" y="2391517"/>
              <a:ext cx="993331" cy="205222"/>
            </a:xfrm>
            <a:prstGeom prst="rect">
              <a:avLst/>
            </a:prstGeom>
            <a:noFill/>
          </p:spPr>
          <p:txBody>
            <a:bodyPr wrap="none" rtlCol="0">
              <a:spAutoFit/>
            </a:bodyPr>
            <a:lstStyle/>
            <a:p>
              <a:r>
                <a:rPr lang="en-US" dirty="0"/>
                <a:t>Singer factorial </a:t>
              </a:r>
            </a:p>
          </p:txBody>
        </p:sp>
        <p:sp>
          <p:nvSpPr>
            <p:cNvPr id="251" name="TextBox 250">
              <a:extLst>
                <a:ext uri="{FF2B5EF4-FFF2-40B4-BE49-F238E27FC236}">
                  <a16:creationId xmlns:a16="http://schemas.microsoft.com/office/drawing/2014/main" id="{BB7C8D87-9886-4F63-8A34-CB0262A6626B}"/>
                </a:ext>
              </a:extLst>
            </p:cNvPr>
            <p:cNvSpPr txBox="1"/>
            <p:nvPr/>
          </p:nvSpPr>
          <p:spPr>
            <a:xfrm>
              <a:off x="1786395" y="2389084"/>
              <a:ext cx="1185726" cy="205222"/>
            </a:xfrm>
            <a:prstGeom prst="rect">
              <a:avLst/>
            </a:prstGeom>
            <a:noFill/>
          </p:spPr>
          <p:txBody>
            <a:bodyPr wrap="none" rtlCol="0">
              <a:spAutoFit/>
            </a:bodyPr>
            <a:lstStyle/>
            <a:p>
              <a:r>
                <a:rPr lang="en-US" dirty="0"/>
                <a:t>Fractional factorial </a:t>
              </a:r>
            </a:p>
          </p:txBody>
        </p:sp>
      </p:grpSp>
      <p:sp>
        <p:nvSpPr>
          <p:cNvPr id="2" name="Arrow: Down 1">
            <a:extLst>
              <a:ext uri="{FF2B5EF4-FFF2-40B4-BE49-F238E27FC236}">
                <a16:creationId xmlns:a16="http://schemas.microsoft.com/office/drawing/2014/main" id="{F653B3A3-CC41-445C-8505-16D57D57D815}"/>
              </a:ext>
            </a:extLst>
          </p:cNvPr>
          <p:cNvSpPr/>
          <p:nvPr/>
        </p:nvSpPr>
        <p:spPr>
          <a:xfrm>
            <a:off x="896338" y="5057963"/>
            <a:ext cx="191800" cy="43391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TextBox 126">
            <a:extLst>
              <a:ext uri="{FF2B5EF4-FFF2-40B4-BE49-F238E27FC236}">
                <a16:creationId xmlns:a16="http://schemas.microsoft.com/office/drawing/2014/main" id="{7A15D6E0-F594-4EB4-BBA8-91A9615C5E99}"/>
              </a:ext>
            </a:extLst>
          </p:cNvPr>
          <p:cNvSpPr txBox="1"/>
          <p:nvPr/>
        </p:nvSpPr>
        <p:spPr>
          <a:xfrm>
            <a:off x="458652" y="5540877"/>
            <a:ext cx="1133644" cy="369332"/>
          </a:xfrm>
          <a:prstGeom prst="rect">
            <a:avLst/>
          </a:prstGeom>
          <a:noFill/>
        </p:spPr>
        <p:txBody>
          <a:bodyPr wrap="none" rtlCol="0">
            <a:spAutoFit/>
          </a:bodyPr>
          <a:lstStyle/>
          <a:p>
            <a:r>
              <a:rPr lang="en-US" dirty="0"/>
              <a:t>4^4=256!</a:t>
            </a:r>
          </a:p>
        </p:txBody>
      </p:sp>
      <p:sp>
        <p:nvSpPr>
          <p:cNvPr id="128" name="Arrow: Down 127">
            <a:extLst>
              <a:ext uri="{FF2B5EF4-FFF2-40B4-BE49-F238E27FC236}">
                <a16:creationId xmlns:a16="http://schemas.microsoft.com/office/drawing/2014/main" id="{797072E6-A85B-4275-B492-A4A69DE517D2}"/>
              </a:ext>
            </a:extLst>
          </p:cNvPr>
          <p:cNvSpPr/>
          <p:nvPr/>
        </p:nvSpPr>
        <p:spPr>
          <a:xfrm>
            <a:off x="4121182" y="5057963"/>
            <a:ext cx="191800" cy="433911"/>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TextBox 129">
            <a:extLst>
              <a:ext uri="{FF2B5EF4-FFF2-40B4-BE49-F238E27FC236}">
                <a16:creationId xmlns:a16="http://schemas.microsoft.com/office/drawing/2014/main" id="{2186954B-590F-4F88-80CE-22A2754E7947}"/>
              </a:ext>
            </a:extLst>
          </p:cNvPr>
          <p:cNvSpPr txBox="1"/>
          <p:nvPr/>
        </p:nvSpPr>
        <p:spPr>
          <a:xfrm>
            <a:off x="3661434" y="5540877"/>
            <a:ext cx="1011815" cy="369332"/>
          </a:xfrm>
          <a:prstGeom prst="rect">
            <a:avLst/>
          </a:prstGeom>
          <a:noFill/>
        </p:spPr>
        <p:txBody>
          <a:bodyPr wrap="none" rtlCol="0">
            <a:spAutoFit/>
          </a:bodyPr>
          <a:lstStyle/>
          <a:p>
            <a:r>
              <a:rPr lang="en-US" dirty="0"/>
              <a:t>4x4=16!</a:t>
            </a:r>
          </a:p>
        </p:txBody>
      </p:sp>
      <p:pic>
        <p:nvPicPr>
          <p:cNvPr id="133" name="Picture 132" descr="A close up of text on a white background&#10;&#10;Description automatically generated">
            <a:extLst>
              <a:ext uri="{FF2B5EF4-FFF2-40B4-BE49-F238E27FC236}">
                <a16:creationId xmlns:a16="http://schemas.microsoft.com/office/drawing/2014/main" id="{EA812ED5-2BF9-4564-A354-E3B5292F565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8406"/>
          <a:stretch/>
        </p:blipFill>
        <p:spPr>
          <a:xfrm>
            <a:off x="5860099" y="4081394"/>
            <a:ext cx="6073649" cy="2003720"/>
          </a:xfrm>
          <a:prstGeom prst="rect">
            <a:avLst/>
          </a:prstGeom>
        </p:spPr>
      </p:pic>
      <p:sp>
        <p:nvSpPr>
          <p:cNvPr id="134" name="Rectangle: Rounded Corners 133">
            <a:extLst>
              <a:ext uri="{FF2B5EF4-FFF2-40B4-BE49-F238E27FC236}">
                <a16:creationId xmlns:a16="http://schemas.microsoft.com/office/drawing/2014/main" id="{E9E0E2A2-C431-4CEF-9CB7-766F010005E4}"/>
              </a:ext>
            </a:extLst>
          </p:cNvPr>
          <p:cNvSpPr/>
          <p:nvPr/>
        </p:nvSpPr>
        <p:spPr>
          <a:xfrm>
            <a:off x="7515774" y="5189564"/>
            <a:ext cx="886221" cy="530119"/>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descr="A close up of text on a white background&#10;&#10;Description automatically generated">
            <a:extLst>
              <a:ext uri="{FF2B5EF4-FFF2-40B4-BE49-F238E27FC236}">
                <a16:creationId xmlns:a16="http://schemas.microsoft.com/office/drawing/2014/main" id="{645BD443-9F11-4CAD-AFD0-4AF29453855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5056"/>
          <a:stretch/>
        </p:blipFill>
        <p:spPr>
          <a:xfrm>
            <a:off x="11865532" y="4079700"/>
            <a:ext cx="326468" cy="1994528"/>
          </a:xfrm>
          <a:prstGeom prst="rect">
            <a:avLst/>
          </a:prstGeom>
        </p:spPr>
      </p:pic>
      <p:cxnSp>
        <p:nvCxnSpPr>
          <p:cNvPr id="5" name="Straight Arrow Connector 4">
            <a:extLst>
              <a:ext uri="{FF2B5EF4-FFF2-40B4-BE49-F238E27FC236}">
                <a16:creationId xmlns:a16="http://schemas.microsoft.com/office/drawing/2014/main" id="{4A9CE383-2E1F-4D14-A7E3-DB30C6FE7625}"/>
              </a:ext>
            </a:extLst>
          </p:cNvPr>
          <p:cNvCxnSpPr>
            <a:cxnSpLocks/>
            <a:stCxn id="252" idx="0"/>
          </p:cNvCxnSpPr>
          <p:nvPr/>
        </p:nvCxnSpPr>
        <p:spPr>
          <a:xfrm flipV="1">
            <a:off x="6998467" y="5709311"/>
            <a:ext cx="448955" cy="29008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2" name="TextBox 251">
            <a:extLst>
              <a:ext uri="{FF2B5EF4-FFF2-40B4-BE49-F238E27FC236}">
                <a16:creationId xmlns:a16="http://schemas.microsoft.com/office/drawing/2014/main" id="{62FEF30C-A8DA-41E7-85A7-F269AB1B4EBF}"/>
              </a:ext>
            </a:extLst>
          </p:cNvPr>
          <p:cNvSpPr txBox="1"/>
          <p:nvPr/>
        </p:nvSpPr>
        <p:spPr>
          <a:xfrm>
            <a:off x="6123868" y="5999391"/>
            <a:ext cx="1749197" cy="369332"/>
          </a:xfrm>
          <a:prstGeom prst="rect">
            <a:avLst/>
          </a:prstGeom>
          <a:noFill/>
        </p:spPr>
        <p:txBody>
          <a:bodyPr wrap="none" rtlCol="0">
            <a:spAutoFit/>
          </a:bodyPr>
          <a:lstStyle/>
          <a:p>
            <a:r>
              <a:rPr lang="en-US" dirty="0">
                <a:solidFill>
                  <a:srgbClr val="FF0000"/>
                </a:solidFill>
              </a:rPr>
              <a:t>Area of interest</a:t>
            </a:r>
          </a:p>
        </p:txBody>
      </p:sp>
      <p:grpSp>
        <p:nvGrpSpPr>
          <p:cNvPr id="253" name="Group 252">
            <a:extLst>
              <a:ext uri="{FF2B5EF4-FFF2-40B4-BE49-F238E27FC236}">
                <a16:creationId xmlns:a16="http://schemas.microsoft.com/office/drawing/2014/main" id="{3012F078-A2B0-4FBB-90AE-38CC19B9AFE0}"/>
              </a:ext>
            </a:extLst>
          </p:cNvPr>
          <p:cNvGrpSpPr/>
          <p:nvPr/>
        </p:nvGrpSpPr>
        <p:grpSpPr>
          <a:xfrm>
            <a:off x="11634386" y="6299594"/>
            <a:ext cx="579386" cy="590272"/>
            <a:chOff x="5939616" y="4703804"/>
            <a:chExt cx="579386" cy="590272"/>
          </a:xfrm>
        </p:grpSpPr>
        <p:sp>
          <p:nvSpPr>
            <p:cNvPr id="254" name="Right Triangle 253">
              <a:extLst>
                <a:ext uri="{FF2B5EF4-FFF2-40B4-BE49-F238E27FC236}">
                  <a16:creationId xmlns:a16="http://schemas.microsoft.com/office/drawing/2014/main" id="{DDC5F4F8-4101-4318-B7FA-138FA5C2025E}"/>
                </a:ext>
              </a:extLst>
            </p:cNvPr>
            <p:cNvSpPr/>
            <p:nvPr/>
          </p:nvSpPr>
          <p:spPr>
            <a:xfrm flipH="1">
              <a:off x="5939616" y="4703804"/>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255" name="TextBox 254">
              <a:extLst>
                <a:ext uri="{FF2B5EF4-FFF2-40B4-BE49-F238E27FC236}">
                  <a16:creationId xmlns:a16="http://schemas.microsoft.com/office/drawing/2014/main" id="{0504D962-E27F-4B50-B261-91AFC8DBA40B}"/>
                </a:ext>
              </a:extLst>
            </p:cNvPr>
            <p:cNvSpPr txBox="1"/>
            <p:nvPr/>
          </p:nvSpPr>
          <p:spPr>
            <a:xfrm>
              <a:off x="6077856" y="4924744"/>
              <a:ext cx="441146" cy="369332"/>
            </a:xfrm>
            <a:prstGeom prst="rect">
              <a:avLst/>
            </a:prstGeom>
            <a:noFill/>
          </p:spPr>
          <p:txBody>
            <a:bodyPr wrap="none" rtlCol="0">
              <a:spAutoFit/>
            </a:bodyPr>
            <a:lstStyle/>
            <a:p>
              <a:r>
                <a:rPr lang="en-US" dirty="0">
                  <a:solidFill>
                    <a:schemeClr val="bg1"/>
                  </a:solidFill>
                </a:rPr>
                <a:t>18</a:t>
              </a:r>
            </a:p>
          </p:txBody>
        </p:sp>
      </p:grpSp>
      <p:pic>
        <p:nvPicPr>
          <p:cNvPr id="4" name="Picture 3">
            <a:extLst>
              <a:ext uri="{FF2B5EF4-FFF2-40B4-BE49-F238E27FC236}">
                <a16:creationId xmlns:a16="http://schemas.microsoft.com/office/drawing/2014/main" id="{7FE8BD40-E64E-4A24-933C-31A1281D788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05217" y="1737663"/>
            <a:ext cx="6182612" cy="2286096"/>
          </a:xfrm>
          <a:prstGeom prst="rect">
            <a:avLst/>
          </a:prstGeom>
        </p:spPr>
      </p:pic>
    </p:spTree>
    <p:extLst>
      <p:ext uri="{BB962C8B-B14F-4D97-AF65-F5344CB8AC3E}">
        <p14:creationId xmlns:p14="http://schemas.microsoft.com/office/powerpoint/2010/main" val="3682215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27"/>
                                        </p:tgtEl>
                                        <p:attrNameLst>
                                          <p:attrName>style.visibility</p:attrName>
                                        </p:attrNameLst>
                                      </p:cBhvr>
                                      <p:to>
                                        <p:strVal val="visible"/>
                                      </p:to>
                                    </p:set>
                                    <p:animEffect transition="in" filter="fade">
                                      <p:cBhvr>
                                        <p:cTn id="21" dur="500"/>
                                        <p:tgtEl>
                                          <p:spTgt spid="12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childTnLst>
                          </p:cTn>
                        </p:par>
                        <p:par>
                          <p:cTn id="27" fill="hold">
                            <p:stCondLst>
                              <p:cond delay="500"/>
                            </p:stCondLst>
                            <p:childTnLst>
                              <p:par>
                                <p:cTn id="28" presetID="10" presetClass="entr" presetSubtype="0" fill="hold" grpId="0" nodeType="afterEffect">
                                  <p:stCondLst>
                                    <p:cond delay="0"/>
                                  </p:stCondLst>
                                  <p:childTnLst>
                                    <p:set>
                                      <p:cBhvr>
                                        <p:cTn id="29" dur="1" fill="hold">
                                          <p:stCondLst>
                                            <p:cond delay="0"/>
                                          </p:stCondLst>
                                        </p:cTn>
                                        <p:tgtEl>
                                          <p:spTgt spid="130"/>
                                        </p:tgtEl>
                                        <p:attrNameLst>
                                          <p:attrName>style.visibility</p:attrName>
                                        </p:attrNameLst>
                                      </p:cBhvr>
                                      <p:to>
                                        <p:strVal val="visible"/>
                                      </p:to>
                                    </p:set>
                                    <p:animEffect transition="in" filter="fade">
                                      <p:cBhvr>
                                        <p:cTn id="30" dur="500"/>
                                        <p:tgtEl>
                                          <p:spTgt spid="13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33"/>
                                        </p:tgtEl>
                                        <p:attrNameLst>
                                          <p:attrName>style.visibility</p:attrName>
                                        </p:attrNameLst>
                                      </p:cBhvr>
                                      <p:to>
                                        <p:strVal val="visible"/>
                                      </p:to>
                                    </p:set>
                                    <p:animEffect transition="in" filter="fade">
                                      <p:cBhvr>
                                        <p:cTn id="40" dur="500"/>
                                        <p:tgtEl>
                                          <p:spTgt spid="133"/>
                                        </p:tgtEl>
                                      </p:cBhvr>
                                    </p:animEffect>
                                  </p:childTnLst>
                                </p:cTn>
                              </p:par>
                              <p:par>
                                <p:cTn id="41" presetID="10" presetClass="entr" presetSubtype="0" fill="hold" nodeType="withEffect">
                                  <p:stCondLst>
                                    <p:cond delay="0"/>
                                  </p:stCondLst>
                                  <p:childTnLst>
                                    <p:set>
                                      <p:cBhvr>
                                        <p:cTn id="42" dur="1" fill="hold">
                                          <p:stCondLst>
                                            <p:cond delay="0"/>
                                          </p:stCondLst>
                                        </p:cTn>
                                        <p:tgtEl>
                                          <p:spTgt spid="135"/>
                                        </p:tgtEl>
                                        <p:attrNameLst>
                                          <p:attrName>style.visibility</p:attrName>
                                        </p:attrNameLst>
                                      </p:cBhvr>
                                      <p:to>
                                        <p:strVal val="visible"/>
                                      </p:to>
                                    </p:set>
                                    <p:animEffect transition="in" filter="fade">
                                      <p:cBhvr>
                                        <p:cTn id="43" dur="500"/>
                                        <p:tgtEl>
                                          <p:spTgt spid="13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4"/>
                                        </p:tgtEl>
                                        <p:attrNameLst>
                                          <p:attrName>style.visibility</p:attrName>
                                        </p:attrNameLst>
                                      </p:cBhvr>
                                      <p:to>
                                        <p:strVal val="visible"/>
                                      </p:to>
                                    </p:set>
                                    <p:animEffect transition="in" filter="fade">
                                      <p:cBhvr>
                                        <p:cTn id="48" dur="500"/>
                                        <p:tgtEl>
                                          <p:spTgt spid="13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52"/>
                                        </p:tgtEl>
                                        <p:attrNameLst>
                                          <p:attrName>style.visibility</p:attrName>
                                        </p:attrNameLst>
                                      </p:cBhvr>
                                      <p:to>
                                        <p:strVal val="visible"/>
                                      </p:to>
                                    </p:set>
                                    <p:animEffect transition="in" filter="fade">
                                      <p:cBhvr>
                                        <p:cTn id="51" dur="500"/>
                                        <p:tgtEl>
                                          <p:spTgt spid="252"/>
                                        </p:tgtEl>
                                      </p:cBhvr>
                                    </p:animEffect>
                                  </p:childTnLst>
                                </p:cTn>
                              </p:par>
                              <p:par>
                                <p:cTn id="52" presetID="10" presetClass="entr" presetSubtype="0" fill="hold"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fade">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127" grpId="0"/>
      <p:bldP spid="128" grpId="0" animBg="1"/>
      <p:bldP spid="130" grpId="0"/>
      <p:bldP spid="134" grpId="0" animBg="1"/>
      <p:bldP spid="2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1472B3-CDCD-444F-A048-446CC00C79AD}"/>
              </a:ext>
            </a:extLst>
          </p:cNvPr>
          <p:cNvSpPr>
            <a:spLocks noGrp="1"/>
          </p:cNvSpPr>
          <p:nvPr>
            <p:ph type="title"/>
          </p:nvPr>
        </p:nvSpPr>
        <p:spPr/>
        <p:txBody>
          <a:bodyPr/>
          <a:lstStyle/>
          <a:p>
            <a:endParaRPr lang="zh-CN" altLang="en-US"/>
          </a:p>
        </p:txBody>
      </p:sp>
      <p:sp>
        <p:nvSpPr>
          <p:cNvPr id="3" name="页脚占位符 2">
            <a:extLst>
              <a:ext uri="{FF2B5EF4-FFF2-40B4-BE49-F238E27FC236}">
                <a16:creationId xmlns:a16="http://schemas.microsoft.com/office/drawing/2014/main" id="{AFA3C1E1-7D0C-4BCE-819B-70506BDD2B81}"/>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a16="http://schemas.microsoft.com/office/drawing/2014/main" id="{7DBD4DA4-5AC7-44E1-B507-D4333E80E3B8}"/>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6" name="ïS1íḑê">
            <a:extLst>
              <a:ext uri="{FF2B5EF4-FFF2-40B4-BE49-F238E27FC236}">
                <a16:creationId xmlns:a16="http://schemas.microsoft.com/office/drawing/2014/main" id="{096DA50F-1FE3-4B0F-864A-F33E536E9434}"/>
              </a:ext>
            </a:extLst>
          </p:cNvPr>
          <p:cNvSpPr/>
          <p:nvPr/>
        </p:nvSpPr>
        <p:spPr>
          <a:xfrm>
            <a:off x="0" y="0"/>
            <a:ext cx="12192000" cy="6858000"/>
          </a:xfrm>
          <a:prstGeom prst="rect">
            <a:avLst/>
          </a:prstGeom>
          <a:blipFill>
            <a:blip r:embed="rId3"/>
            <a:stretch>
              <a:fillRect/>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 name="işḷidê">
            <a:extLst>
              <a:ext uri="{FF2B5EF4-FFF2-40B4-BE49-F238E27FC236}">
                <a16:creationId xmlns:a16="http://schemas.microsoft.com/office/drawing/2014/main" id="{0B5FF9E7-4A30-40AC-9B07-F0545B39E43C}"/>
              </a:ext>
            </a:extLst>
          </p:cNvPr>
          <p:cNvSpPr/>
          <p:nvPr/>
        </p:nvSpPr>
        <p:spPr bwMode="auto">
          <a:xfrm>
            <a:off x="1" y="1125538"/>
            <a:ext cx="11520488" cy="5018087"/>
          </a:xfrm>
          <a:prstGeom prst="rect">
            <a:avLst/>
          </a:prstGeom>
          <a:solidFill>
            <a:schemeClr val="bg1"/>
          </a:solidFill>
          <a:ln w="38100">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3" name="íS1îḑé">
            <a:extLst>
              <a:ext uri="{FF2B5EF4-FFF2-40B4-BE49-F238E27FC236}">
                <a16:creationId xmlns:a16="http://schemas.microsoft.com/office/drawing/2014/main" id="{8826C93C-491F-451E-B2AD-2F35FF071857}"/>
              </a:ext>
            </a:extLst>
          </p:cNvPr>
          <p:cNvSpPr/>
          <p:nvPr/>
        </p:nvSpPr>
        <p:spPr bwMode="auto">
          <a:xfrm>
            <a:off x="6892176" y="2908505"/>
            <a:ext cx="288592" cy="288592"/>
          </a:xfrm>
          <a:custGeom>
            <a:avLst/>
            <a:gdLst>
              <a:gd name="connsiteX0" fmla="*/ 304145 w 508000"/>
              <a:gd name="connsiteY0" fmla="*/ 402460 h 508000"/>
              <a:gd name="connsiteX1" fmla="*/ 321059 w 508000"/>
              <a:gd name="connsiteY1" fmla="*/ 426292 h 508000"/>
              <a:gd name="connsiteX2" fmla="*/ 361651 w 508000"/>
              <a:gd name="connsiteY2" fmla="*/ 480764 h 508000"/>
              <a:gd name="connsiteX3" fmla="*/ 253405 w 508000"/>
              <a:gd name="connsiteY3" fmla="*/ 508000 h 508000"/>
              <a:gd name="connsiteX4" fmla="*/ 185751 w 508000"/>
              <a:gd name="connsiteY4" fmla="*/ 497787 h 508000"/>
              <a:gd name="connsiteX5" fmla="*/ 304145 w 508000"/>
              <a:gd name="connsiteY5" fmla="*/ 402460 h 508000"/>
              <a:gd name="connsiteX6" fmla="*/ 291291 w 508000"/>
              <a:gd name="connsiteY6" fmla="*/ 348986 h 508000"/>
              <a:gd name="connsiteX7" fmla="*/ 308378 w 508000"/>
              <a:gd name="connsiteY7" fmla="*/ 348986 h 508000"/>
              <a:gd name="connsiteX8" fmla="*/ 315213 w 508000"/>
              <a:gd name="connsiteY8" fmla="*/ 358837 h 508000"/>
              <a:gd name="connsiteX9" fmla="*/ 304961 w 508000"/>
              <a:gd name="connsiteY9" fmla="*/ 368687 h 508000"/>
              <a:gd name="connsiteX10" fmla="*/ 291291 w 508000"/>
              <a:gd name="connsiteY10" fmla="*/ 348986 h 508000"/>
              <a:gd name="connsiteX11" fmla="*/ 223414 w 508000"/>
              <a:gd name="connsiteY11" fmla="*/ 348986 h 508000"/>
              <a:gd name="connsiteX12" fmla="*/ 250565 w 508000"/>
              <a:gd name="connsiteY12" fmla="*/ 348986 h 508000"/>
              <a:gd name="connsiteX13" fmla="*/ 253959 w 508000"/>
              <a:gd name="connsiteY13" fmla="*/ 348986 h 508000"/>
              <a:gd name="connsiteX14" fmla="*/ 264140 w 508000"/>
              <a:gd name="connsiteY14" fmla="*/ 348986 h 508000"/>
              <a:gd name="connsiteX15" fmla="*/ 291291 w 508000"/>
              <a:gd name="connsiteY15" fmla="*/ 385985 h 508000"/>
              <a:gd name="connsiteX16" fmla="*/ 158931 w 508000"/>
              <a:gd name="connsiteY16" fmla="*/ 486892 h 508000"/>
              <a:gd name="connsiteX17" fmla="*/ 118205 w 508000"/>
              <a:gd name="connsiteY17" fmla="*/ 466711 h 508000"/>
              <a:gd name="connsiteX18" fmla="*/ 172506 w 508000"/>
              <a:gd name="connsiteY18" fmla="*/ 372531 h 508000"/>
              <a:gd name="connsiteX19" fmla="*/ 186082 w 508000"/>
              <a:gd name="connsiteY19" fmla="*/ 375895 h 508000"/>
              <a:gd name="connsiteX20" fmla="*/ 223414 w 508000"/>
              <a:gd name="connsiteY20" fmla="*/ 348986 h 508000"/>
              <a:gd name="connsiteX21" fmla="*/ 493928 w 508000"/>
              <a:gd name="connsiteY21" fmla="*/ 332100 h 508000"/>
              <a:gd name="connsiteX22" fmla="*/ 382299 w 508000"/>
              <a:gd name="connsiteY22" fmla="*/ 470006 h 508000"/>
              <a:gd name="connsiteX23" fmla="*/ 318028 w 508000"/>
              <a:gd name="connsiteY23" fmla="*/ 385917 h 508000"/>
              <a:gd name="connsiteX24" fmla="*/ 334941 w 508000"/>
              <a:gd name="connsiteY24" fmla="*/ 372463 h 508000"/>
              <a:gd name="connsiteX25" fmla="*/ 348472 w 508000"/>
              <a:gd name="connsiteY25" fmla="*/ 375826 h 508000"/>
              <a:gd name="connsiteX26" fmla="*/ 389065 w 508000"/>
              <a:gd name="connsiteY26" fmla="*/ 342191 h 508000"/>
              <a:gd name="connsiteX27" fmla="*/ 493928 w 508000"/>
              <a:gd name="connsiteY27" fmla="*/ 332100 h 508000"/>
              <a:gd name="connsiteX28" fmla="*/ 2814 w 508000"/>
              <a:gd name="connsiteY28" fmla="*/ 301141 h 508000"/>
              <a:gd name="connsiteX29" fmla="*/ 145973 w 508000"/>
              <a:gd name="connsiteY29" fmla="*/ 338291 h 508000"/>
              <a:gd name="connsiteX30" fmla="*/ 156199 w 508000"/>
              <a:gd name="connsiteY30" fmla="*/ 358555 h 508000"/>
              <a:gd name="connsiteX31" fmla="*/ 98254 w 508000"/>
              <a:gd name="connsiteY31" fmla="*/ 453119 h 508000"/>
              <a:gd name="connsiteX32" fmla="*/ 2814 w 508000"/>
              <a:gd name="connsiteY32" fmla="*/ 301141 h 508000"/>
              <a:gd name="connsiteX33" fmla="*/ 223589 w 508000"/>
              <a:gd name="connsiteY33" fmla="*/ 291291 h 508000"/>
              <a:gd name="connsiteX34" fmla="*/ 247667 w 508000"/>
              <a:gd name="connsiteY34" fmla="*/ 327878 h 508000"/>
              <a:gd name="connsiteX35" fmla="*/ 227028 w 508000"/>
              <a:gd name="connsiteY35" fmla="*/ 327878 h 508000"/>
              <a:gd name="connsiteX36" fmla="*/ 216709 w 508000"/>
              <a:gd name="connsiteY36" fmla="*/ 304595 h 508000"/>
              <a:gd name="connsiteX37" fmla="*/ 223589 w 508000"/>
              <a:gd name="connsiteY37" fmla="*/ 291291 h 508000"/>
              <a:gd name="connsiteX38" fmla="*/ 426916 w 508000"/>
              <a:gd name="connsiteY38" fmla="*/ 246260 h 508000"/>
              <a:gd name="connsiteX39" fmla="*/ 481263 w 508000"/>
              <a:gd name="connsiteY39" fmla="*/ 310672 h 508000"/>
              <a:gd name="connsiteX40" fmla="*/ 389552 w 508000"/>
              <a:gd name="connsiteY40" fmla="*/ 320842 h 508000"/>
              <a:gd name="connsiteX41" fmla="*/ 382759 w 508000"/>
              <a:gd name="connsiteY41" fmla="*/ 307282 h 508000"/>
              <a:gd name="connsiteX42" fmla="*/ 426916 w 508000"/>
              <a:gd name="connsiteY42" fmla="*/ 246260 h 508000"/>
              <a:gd name="connsiteX43" fmla="*/ 447490 w 508000"/>
              <a:gd name="connsiteY43" fmla="*/ 236410 h 508000"/>
              <a:gd name="connsiteX44" fmla="*/ 508000 w 508000"/>
              <a:gd name="connsiteY44" fmla="*/ 256851 h 508000"/>
              <a:gd name="connsiteX45" fmla="*/ 501277 w 508000"/>
              <a:gd name="connsiteY45" fmla="*/ 301141 h 508000"/>
              <a:gd name="connsiteX46" fmla="*/ 447490 w 508000"/>
              <a:gd name="connsiteY46" fmla="*/ 236410 h 508000"/>
              <a:gd name="connsiteX47" fmla="*/ 172473 w 508000"/>
              <a:gd name="connsiteY47" fmla="*/ 212488 h 508000"/>
              <a:gd name="connsiteX48" fmla="*/ 199528 w 508000"/>
              <a:gd name="connsiteY48" fmla="*/ 260151 h 508000"/>
              <a:gd name="connsiteX49" fmla="*/ 209673 w 508000"/>
              <a:gd name="connsiteY49" fmla="*/ 273769 h 508000"/>
              <a:gd name="connsiteX50" fmla="*/ 196146 w 508000"/>
              <a:gd name="connsiteY50" fmla="*/ 290792 h 508000"/>
              <a:gd name="connsiteX51" fmla="*/ 186000 w 508000"/>
              <a:gd name="connsiteY51" fmla="*/ 290792 h 508000"/>
              <a:gd name="connsiteX52" fmla="*/ 145418 w 508000"/>
              <a:gd name="connsiteY52" fmla="*/ 318028 h 508000"/>
              <a:gd name="connsiteX53" fmla="*/ 0 w 508000"/>
              <a:gd name="connsiteY53" fmla="*/ 273769 h 508000"/>
              <a:gd name="connsiteX54" fmla="*/ 0 w 508000"/>
              <a:gd name="connsiteY54" fmla="*/ 253342 h 508000"/>
              <a:gd name="connsiteX55" fmla="*/ 0 w 508000"/>
              <a:gd name="connsiteY55" fmla="*/ 229510 h 508000"/>
              <a:gd name="connsiteX56" fmla="*/ 172473 w 508000"/>
              <a:gd name="connsiteY56" fmla="*/ 212488 h 508000"/>
              <a:gd name="connsiteX57" fmla="*/ 284146 w 508000"/>
              <a:gd name="connsiteY57" fmla="*/ 209673 h 508000"/>
              <a:gd name="connsiteX58" fmla="*/ 413717 w 508000"/>
              <a:gd name="connsiteY58" fmla="*/ 226559 h 508000"/>
              <a:gd name="connsiteX59" fmla="*/ 365980 w 508000"/>
              <a:gd name="connsiteY59" fmla="*/ 294105 h 508000"/>
              <a:gd name="connsiteX60" fmla="*/ 348932 w 508000"/>
              <a:gd name="connsiteY60" fmla="*/ 290728 h 508000"/>
              <a:gd name="connsiteX61" fmla="*/ 304605 w 508000"/>
              <a:gd name="connsiteY61" fmla="*/ 324501 h 508000"/>
              <a:gd name="connsiteX62" fmla="*/ 273917 w 508000"/>
              <a:gd name="connsiteY62" fmla="*/ 327878 h 508000"/>
              <a:gd name="connsiteX63" fmla="*/ 236410 w 508000"/>
              <a:gd name="connsiteY63" fmla="*/ 273842 h 508000"/>
              <a:gd name="connsiteX64" fmla="*/ 263688 w 508000"/>
              <a:gd name="connsiteY64" fmla="*/ 233314 h 508000"/>
              <a:gd name="connsiteX65" fmla="*/ 284146 w 508000"/>
              <a:gd name="connsiteY65" fmla="*/ 209673 h 508000"/>
              <a:gd name="connsiteX66" fmla="*/ 257518 w 508000"/>
              <a:gd name="connsiteY66" fmla="*/ 209673 h 508000"/>
              <a:gd name="connsiteX67" fmla="*/ 247433 w 508000"/>
              <a:gd name="connsiteY67" fmla="*/ 223095 h 508000"/>
              <a:gd name="connsiteX68" fmla="*/ 223901 w 508000"/>
              <a:gd name="connsiteY68" fmla="*/ 253296 h 508000"/>
              <a:gd name="connsiteX69" fmla="*/ 220540 w 508000"/>
              <a:gd name="connsiteY69" fmla="*/ 246585 h 508000"/>
              <a:gd name="connsiteX70" fmla="*/ 197008 w 508000"/>
              <a:gd name="connsiteY70" fmla="*/ 213028 h 508000"/>
              <a:gd name="connsiteX71" fmla="*/ 257518 w 508000"/>
              <a:gd name="connsiteY71" fmla="*/ 209673 h 508000"/>
              <a:gd name="connsiteX72" fmla="*/ 335564 w 508000"/>
              <a:gd name="connsiteY72" fmla="*/ 154792 h 508000"/>
              <a:gd name="connsiteX73" fmla="*/ 355698 w 508000"/>
              <a:gd name="connsiteY73" fmla="*/ 158256 h 508000"/>
              <a:gd name="connsiteX74" fmla="*/ 365765 w 508000"/>
              <a:gd name="connsiteY74" fmla="*/ 158256 h 508000"/>
              <a:gd name="connsiteX75" fmla="*/ 379187 w 508000"/>
              <a:gd name="connsiteY75" fmla="*/ 179039 h 508000"/>
              <a:gd name="connsiteX76" fmla="*/ 392610 w 508000"/>
              <a:gd name="connsiteY76" fmla="*/ 199822 h 508000"/>
              <a:gd name="connsiteX77" fmla="*/ 305363 w 508000"/>
              <a:gd name="connsiteY77" fmla="*/ 189430 h 508000"/>
              <a:gd name="connsiteX78" fmla="*/ 335564 w 508000"/>
              <a:gd name="connsiteY78" fmla="*/ 154792 h 508000"/>
              <a:gd name="connsiteX79" fmla="*/ 483912 w 508000"/>
              <a:gd name="connsiteY79" fmla="*/ 151978 h 508000"/>
              <a:gd name="connsiteX80" fmla="*/ 503778 w 508000"/>
              <a:gd name="connsiteY80" fmla="*/ 233596 h 508000"/>
              <a:gd name="connsiteX81" fmla="*/ 447490 w 508000"/>
              <a:gd name="connsiteY81" fmla="*/ 213191 h 508000"/>
              <a:gd name="connsiteX82" fmla="*/ 483912 w 508000"/>
              <a:gd name="connsiteY82" fmla="*/ 151978 h 508000"/>
              <a:gd name="connsiteX83" fmla="*/ 436962 w 508000"/>
              <a:gd name="connsiteY83" fmla="*/ 77396 h 508000"/>
              <a:gd name="connsiteX84" fmla="*/ 474227 w 508000"/>
              <a:gd name="connsiteY84" fmla="*/ 127944 h 508000"/>
              <a:gd name="connsiteX85" fmla="*/ 426799 w 508000"/>
              <a:gd name="connsiteY85" fmla="*/ 205451 h 508000"/>
              <a:gd name="connsiteX86" fmla="*/ 423411 w 508000"/>
              <a:gd name="connsiteY86" fmla="*/ 205451 h 508000"/>
              <a:gd name="connsiteX87" fmla="*/ 396310 w 508000"/>
              <a:gd name="connsiteY87" fmla="*/ 168382 h 508000"/>
              <a:gd name="connsiteX88" fmla="*/ 382759 w 508000"/>
              <a:gd name="connsiteY88" fmla="*/ 148163 h 508000"/>
              <a:gd name="connsiteX89" fmla="*/ 399698 w 508000"/>
              <a:gd name="connsiteY89" fmla="*/ 117834 h 508000"/>
              <a:gd name="connsiteX90" fmla="*/ 396310 w 508000"/>
              <a:gd name="connsiteY90" fmla="*/ 104355 h 508000"/>
              <a:gd name="connsiteX91" fmla="*/ 436962 w 508000"/>
              <a:gd name="connsiteY91" fmla="*/ 77396 h 508000"/>
              <a:gd name="connsiteX92" fmla="*/ 111079 w 508000"/>
              <a:gd name="connsiteY92" fmla="*/ 43623 h 508000"/>
              <a:gd name="connsiteX93" fmla="*/ 161828 w 508000"/>
              <a:gd name="connsiteY93" fmla="*/ 192729 h 508000"/>
              <a:gd name="connsiteX94" fmla="*/ 2814 w 508000"/>
              <a:gd name="connsiteY94" fmla="*/ 209673 h 508000"/>
              <a:gd name="connsiteX95" fmla="*/ 111079 w 508000"/>
              <a:gd name="connsiteY95" fmla="*/ 43623 h 508000"/>
              <a:gd name="connsiteX96" fmla="*/ 310992 w 508000"/>
              <a:gd name="connsiteY96" fmla="*/ 5629 h 508000"/>
              <a:gd name="connsiteX97" fmla="*/ 419347 w 508000"/>
              <a:gd name="connsiteY97" fmla="*/ 63442 h 508000"/>
              <a:gd name="connsiteX98" fmla="*/ 382100 w 508000"/>
              <a:gd name="connsiteY98" fmla="*/ 87247 h 508000"/>
              <a:gd name="connsiteX99" fmla="*/ 355011 w 508000"/>
              <a:gd name="connsiteY99" fmla="*/ 77045 h 508000"/>
              <a:gd name="connsiteX100" fmla="*/ 344853 w 508000"/>
              <a:gd name="connsiteY100" fmla="*/ 77045 h 508000"/>
              <a:gd name="connsiteX101" fmla="*/ 310992 w 508000"/>
              <a:gd name="connsiteY101" fmla="*/ 5629 h 508000"/>
              <a:gd name="connsiteX102" fmla="*/ 253733 w 508000"/>
              <a:gd name="connsiteY102" fmla="*/ 0 h 508000"/>
              <a:gd name="connsiteX103" fmla="*/ 284303 w 508000"/>
              <a:gd name="connsiteY103" fmla="*/ 3367 h 508000"/>
              <a:gd name="connsiteX104" fmla="*/ 325063 w 508000"/>
              <a:gd name="connsiteY104" fmla="*/ 90915 h 508000"/>
              <a:gd name="connsiteX105" fmla="*/ 314873 w 508000"/>
              <a:gd name="connsiteY105" fmla="*/ 117853 h 508000"/>
              <a:gd name="connsiteX106" fmla="*/ 321666 w 508000"/>
              <a:gd name="connsiteY106" fmla="*/ 141424 h 508000"/>
              <a:gd name="connsiteX107" fmla="*/ 274113 w 508000"/>
              <a:gd name="connsiteY107" fmla="*/ 188565 h 508000"/>
              <a:gd name="connsiteX108" fmla="*/ 270716 w 508000"/>
              <a:gd name="connsiteY108" fmla="*/ 188565 h 508000"/>
              <a:gd name="connsiteX109" fmla="*/ 185799 w 508000"/>
              <a:gd name="connsiteY109" fmla="*/ 188565 h 508000"/>
              <a:gd name="connsiteX110" fmla="*/ 128055 w 508000"/>
              <a:gd name="connsiteY110" fmla="*/ 33672 h 508000"/>
              <a:gd name="connsiteX111" fmla="*/ 253733 w 508000"/>
              <a:gd name="connsiteY111" fmla="*/ 0 h 50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08000" h="508000">
                <a:moveTo>
                  <a:pt x="304145" y="402460"/>
                </a:moveTo>
                <a:cubicBezTo>
                  <a:pt x="307528" y="409269"/>
                  <a:pt x="314293" y="419483"/>
                  <a:pt x="321059" y="426292"/>
                </a:cubicBezTo>
                <a:cubicBezTo>
                  <a:pt x="337972" y="450123"/>
                  <a:pt x="351503" y="467146"/>
                  <a:pt x="361651" y="480764"/>
                </a:cubicBezTo>
                <a:cubicBezTo>
                  <a:pt x="327824" y="497787"/>
                  <a:pt x="290614" y="508000"/>
                  <a:pt x="253405" y="508000"/>
                </a:cubicBezTo>
                <a:cubicBezTo>
                  <a:pt x="229726" y="508000"/>
                  <a:pt x="206047" y="504596"/>
                  <a:pt x="185751" y="497787"/>
                </a:cubicBezTo>
                <a:cubicBezTo>
                  <a:pt x="216195" y="477359"/>
                  <a:pt x="260170" y="446719"/>
                  <a:pt x="304145" y="402460"/>
                </a:cubicBezTo>
                <a:close/>
                <a:moveTo>
                  <a:pt x="291291" y="348986"/>
                </a:moveTo>
                <a:cubicBezTo>
                  <a:pt x="298126" y="348986"/>
                  <a:pt x="301543" y="348986"/>
                  <a:pt x="308378" y="348986"/>
                </a:cubicBezTo>
                <a:cubicBezTo>
                  <a:pt x="311796" y="352270"/>
                  <a:pt x="311796" y="355553"/>
                  <a:pt x="315213" y="358837"/>
                </a:cubicBezTo>
                <a:cubicBezTo>
                  <a:pt x="311796" y="362120"/>
                  <a:pt x="308378" y="365404"/>
                  <a:pt x="304961" y="368687"/>
                </a:cubicBezTo>
                <a:cubicBezTo>
                  <a:pt x="301543" y="362120"/>
                  <a:pt x="294708" y="355553"/>
                  <a:pt x="291291" y="348986"/>
                </a:cubicBezTo>
                <a:close/>
                <a:moveTo>
                  <a:pt x="223414" y="348986"/>
                </a:moveTo>
                <a:cubicBezTo>
                  <a:pt x="233596" y="348986"/>
                  <a:pt x="243777" y="348986"/>
                  <a:pt x="250565" y="348986"/>
                </a:cubicBezTo>
                <a:cubicBezTo>
                  <a:pt x="250565" y="348986"/>
                  <a:pt x="250565" y="348986"/>
                  <a:pt x="253959" y="348986"/>
                </a:cubicBezTo>
                <a:cubicBezTo>
                  <a:pt x="257353" y="348986"/>
                  <a:pt x="260746" y="348986"/>
                  <a:pt x="264140" y="348986"/>
                </a:cubicBezTo>
                <a:cubicBezTo>
                  <a:pt x="274322" y="362440"/>
                  <a:pt x="281109" y="372531"/>
                  <a:pt x="291291" y="385985"/>
                </a:cubicBezTo>
                <a:cubicBezTo>
                  <a:pt x="240383" y="436439"/>
                  <a:pt x="186082" y="470074"/>
                  <a:pt x="158931" y="486892"/>
                </a:cubicBezTo>
                <a:cubicBezTo>
                  <a:pt x="145356" y="480165"/>
                  <a:pt x="131780" y="473438"/>
                  <a:pt x="118205" y="466711"/>
                </a:cubicBezTo>
                <a:cubicBezTo>
                  <a:pt x="128387" y="446529"/>
                  <a:pt x="148750" y="412894"/>
                  <a:pt x="172506" y="372531"/>
                </a:cubicBezTo>
                <a:cubicBezTo>
                  <a:pt x="175900" y="372531"/>
                  <a:pt x="179294" y="375895"/>
                  <a:pt x="186082" y="375895"/>
                </a:cubicBezTo>
                <a:cubicBezTo>
                  <a:pt x="203051" y="375895"/>
                  <a:pt x="216626" y="362440"/>
                  <a:pt x="223414" y="348986"/>
                </a:cubicBezTo>
                <a:close/>
                <a:moveTo>
                  <a:pt x="493928" y="332100"/>
                </a:moveTo>
                <a:cubicBezTo>
                  <a:pt x="473632" y="389281"/>
                  <a:pt x="433040" y="439734"/>
                  <a:pt x="382299" y="470006"/>
                </a:cubicBezTo>
                <a:cubicBezTo>
                  <a:pt x="365386" y="449825"/>
                  <a:pt x="345090" y="419553"/>
                  <a:pt x="318028" y="385917"/>
                </a:cubicBezTo>
                <a:cubicBezTo>
                  <a:pt x="324793" y="382554"/>
                  <a:pt x="328176" y="375826"/>
                  <a:pt x="334941" y="372463"/>
                </a:cubicBezTo>
                <a:cubicBezTo>
                  <a:pt x="338324" y="372463"/>
                  <a:pt x="341707" y="375826"/>
                  <a:pt x="348472" y="375826"/>
                </a:cubicBezTo>
                <a:cubicBezTo>
                  <a:pt x="365386" y="375826"/>
                  <a:pt x="382299" y="362372"/>
                  <a:pt x="389065" y="342191"/>
                </a:cubicBezTo>
                <a:cubicBezTo>
                  <a:pt x="429657" y="342191"/>
                  <a:pt x="466866" y="335464"/>
                  <a:pt x="493928" y="332100"/>
                </a:cubicBezTo>
                <a:close/>
                <a:moveTo>
                  <a:pt x="2814" y="301141"/>
                </a:moveTo>
                <a:cubicBezTo>
                  <a:pt x="33491" y="311273"/>
                  <a:pt x="84619" y="328159"/>
                  <a:pt x="145973" y="338291"/>
                </a:cubicBezTo>
                <a:cubicBezTo>
                  <a:pt x="145973" y="348423"/>
                  <a:pt x="149382" y="355178"/>
                  <a:pt x="156199" y="358555"/>
                </a:cubicBezTo>
                <a:cubicBezTo>
                  <a:pt x="128931" y="399083"/>
                  <a:pt x="111888" y="432855"/>
                  <a:pt x="98254" y="453119"/>
                </a:cubicBezTo>
                <a:cubicBezTo>
                  <a:pt x="50534" y="415969"/>
                  <a:pt x="16448" y="361932"/>
                  <a:pt x="2814" y="301141"/>
                </a:cubicBezTo>
                <a:close/>
                <a:moveTo>
                  <a:pt x="223589" y="291291"/>
                </a:moveTo>
                <a:cubicBezTo>
                  <a:pt x="230468" y="304595"/>
                  <a:pt x="240787" y="314574"/>
                  <a:pt x="247667" y="327878"/>
                </a:cubicBezTo>
                <a:cubicBezTo>
                  <a:pt x="240787" y="327878"/>
                  <a:pt x="233908" y="327878"/>
                  <a:pt x="227028" y="327878"/>
                </a:cubicBezTo>
                <a:cubicBezTo>
                  <a:pt x="227028" y="317900"/>
                  <a:pt x="220149" y="311248"/>
                  <a:pt x="216709" y="304595"/>
                </a:cubicBezTo>
                <a:cubicBezTo>
                  <a:pt x="220149" y="301269"/>
                  <a:pt x="220149" y="297943"/>
                  <a:pt x="223589" y="291291"/>
                </a:cubicBezTo>
                <a:close/>
                <a:moveTo>
                  <a:pt x="426916" y="246260"/>
                </a:moveTo>
                <a:cubicBezTo>
                  <a:pt x="443899" y="266601"/>
                  <a:pt x="464280" y="290331"/>
                  <a:pt x="481263" y="310672"/>
                </a:cubicBezTo>
                <a:cubicBezTo>
                  <a:pt x="454089" y="314062"/>
                  <a:pt x="423519" y="317452"/>
                  <a:pt x="389552" y="320842"/>
                </a:cubicBezTo>
                <a:cubicBezTo>
                  <a:pt x="386156" y="317452"/>
                  <a:pt x="386156" y="314062"/>
                  <a:pt x="382759" y="307282"/>
                </a:cubicBezTo>
                <a:cubicBezTo>
                  <a:pt x="399742" y="286941"/>
                  <a:pt x="413329" y="266601"/>
                  <a:pt x="426916" y="246260"/>
                </a:cubicBezTo>
                <a:close/>
                <a:moveTo>
                  <a:pt x="447490" y="236410"/>
                </a:moveTo>
                <a:cubicBezTo>
                  <a:pt x="471022" y="243224"/>
                  <a:pt x="491192" y="250038"/>
                  <a:pt x="508000" y="256851"/>
                </a:cubicBezTo>
                <a:cubicBezTo>
                  <a:pt x="508000" y="270479"/>
                  <a:pt x="504638" y="287514"/>
                  <a:pt x="501277" y="301141"/>
                </a:cubicBezTo>
                <a:cubicBezTo>
                  <a:pt x="484468" y="284107"/>
                  <a:pt x="464298" y="260258"/>
                  <a:pt x="447490" y="236410"/>
                </a:cubicBezTo>
                <a:close/>
                <a:moveTo>
                  <a:pt x="172473" y="212488"/>
                </a:moveTo>
                <a:cubicBezTo>
                  <a:pt x="182618" y="229510"/>
                  <a:pt x="189382" y="243129"/>
                  <a:pt x="199528" y="260151"/>
                </a:cubicBezTo>
                <a:cubicBezTo>
                  <a:pt x="202909" y="263556"/>
                  <a:pt x="206291" y="266960"/>
                  <a:pt x="209673" y="273769"/>
                </a:cubicBezTo>
                <a:cubicBezTo>
                  <a:pt x="206291" y="280578"/>
                  <a:pt x="202909" y="287387"/>
                  <a:pt x="196146" y="290792"/>
                </a:cubicBezTo>
                <a:cubicBezTo>
                  <a:pt x="192764" y="290792"/>
                  <a:pt x="189382" y="290792"/>
                  <a:pt x="186000" y="290792"/>
                </a:cubicBezTo>
                <a:cubicBezTo>
                  <a:pt x="165709" y="290792"/>
                  <a:pt x="152182" y="301006"/>
                  <a:pt x="145418" y="318028"/>
                </a:cubicBezTo>
                <a:cubicBezTo>
                  <a:pt x="81164" y="304410"/>
                  <a:pt x="30436" y="287387"/>
                  <a:pt x="0" y="273769"/>
                </a:cubicBezTo>
                <a:cubicBezTo>
                  <a:pt x="0" y="266960"/>
                  <a:pt x="0" y="260151"/>
                  <a:pt x="0" y="253342"/>
                </a:cubicBezTo>
                <a:cubicBezTo>
                  <a:pt x="0" y="246533"/>
                  <a:pt x="0" y="236319"/>
                  <a:pt x="0" y="229510"/>
                </a:cubicBezTo>
                <a:cubicBezTo>
                  <a:pt x="33818" y="226106"/>
                  <a:pt x="98073" y="215892"/>
                  <a:pt x="172473" y="212488"/>
                </a:cubicBezTo>
                <a:close/>
                <a:moveTo>
                  <a:pt x="284146" y="209673"/>
                </a:moveTo>
                <a:cubicBezTo>
                  <a:pt x="331883" y="209673"/>
                  <a:pt x="372800" y="216427"/>
                  <a:pt x="413717" y="226559"/>
                </a:cubicBezTo>
                <a:cubicBezTo>
                  <a:pt x="400078" y="250201"/>
                  <a:pt x="383029" y="270464"/>
                  <a:pt x="365980" y="294105"/>
                </a:cubicBezTo>
                <a:cubicBezTo>
                  <a:pt x="362571" y="290728"/>
                  <a:pt x="355751" y="290728"/>
                  <a:pt x="348932" y="290728"/>
                </a:cubicBezTo>
                <a:cubicBezTo>
                  <a:pt x="325064" y="290728"/>
                  <a:pt x="308015" y="304237"/>
                  <a:pt x="304605" y="324501"/>
                </a:cubicBezTo>
                <a:cubicBezTo>
                  <a:pt x="294376" y="327878"/>
                  <a:pt x="284146" y="327878"/>
                  <a:pt x="273917" y="327878"/>
                </a:cubicBezTo>
                <a:cubicBezTo>
                  <a:pt x="260278" y="307614"/>
                  <a:pt x="250049" y="290728"/>
                  <a:pt x="236410" y="273842"/>
                </a:cubicBezTo>
                <a:cubicBezTo>
                  <a:pt x="246639" y="260332"/>
                  <a:pt x="253459" y="246823"/>
                  <a:pt x="263688" y="233314"/>
                </a:cubicBezTo>
                <a:cubicBezTo>
                  <a:pt x="270508" y="226559"/>
                  <a:pt x="277327" y="216427"/>
                  <a:pt x="284146" y="209673"/>
                </a:cubicBezTo>
                <a:close/>
                <a:moveTo>
                  <a:pt x="257518" y="209673"/>
                </a:moveTo>
                <a:cubicBezTo>
                  <a:pt x="254156" y="213028"/>
                  <a:pt x="250795" y="216384"/>
                  <a:pt x="247433" y="223095"/>
                </a:cubicBezTo>
                <a:cubicBezTo>
                  <a:pt x="240710" y="233162"/>
                  <a:pt x="230625" y="243229"/>
                  <a:pt x="223901" y="253296"/>
                </a:cubicBezTo>
                <a:cubicBezTo>
                  <a:pt x="223901" y="253296"/>
                  <a:pt x="220540" y="249941"/>
                  <a:pt x="220540" y="246585"/>
                </a:cubicBezTo>
                <a:cubicBezTo>
                  <a:pt x="210455" y="236518"/>
                  <a:pt x="203731" y="223095"/>
                  <a:pt x="197008" y="213028"/>
                </a:cubicBezTo>
                <a:cubicBezTo>
                  <a:pt x="217178" y="209673"/>
                  <a:pt x="237348" y="209673"/>
                  <a:pt x="257518" y="209673"/>
                </a:cubicBezTo>
                <a:close/>
                <a:moveTo>
                  <a:pt x="335564" y="154792"/>
                </a:moveTo>
                <a:cubicBezTo>
                  <a:pt x="342275" y="158256"/>
                  <a:pt x="348986" y="158256"/>
                  <a:pt x="355698" y="158256"/>
                </a:cubicBezTo>
                <a:cubicBezTo>
                  <a:pt x="359053" y="158256"/>
                  <a:pt x="362409" y="158256"/>
                  <a:pt x="365765" y="158256"/>
                </a:cubicBezTo>
                <a:cubicBezTo>
                  <a:pt x="369120" y="165183"/>
                  <a:pt x="372476" y="172111"/>
                  <a:pt x="379187" y="179039"/>
                </a:cubicBezTo>
                <a:cubicBezTo>
                  <a:pt x="382543" y="185966"/>
                  <a:pt x="385899" y="192894"/>
                  <a:pt x="392610" y="199822"/>
                </a:cubicBezTo>
                <a:cubicBezTo>
                  <a:pt x="365765" y="196358"/>
                  <a:pt x="335564" y="189430"/>
                  <a:pt x="305363" y="189430"/>
                </a:cubicBezTo>
                <a:cubicBezTo>
                  <a:pt x="315430" y="175575"/>
                  <a:pt x="325497" y="165183"/>
                  <a:pt x="335564" y="154792"/>
                </a:cubicBezTo>
                <a:close/>
                <a:moveTo>
                  <a:pt x="483912" y="151978"/>
                </a:moveTo>
                <a:cubicBezTo>
                  <a:pt x="493845" y="175783"/>
                  <a:pt x="503778" y="202989"/>
                  <a:pt x="503778" y="233596"/>
                </a:cubicBezTo>
                <a:cubicBezTo>
                  <a:pt x="490534" y="226794"/>
                  <a:pt x="470667" y="219993"/>
                  <a:pt x="447490" y="213191"/>
                </a:cubicBezTo>
                <a:cubicBezTo>
                  <a:pt x="460734" y="189386"/>
                  <a:pt x="473978" y="168982"/>
                  <a:pt x="483912" y="151978"/>
                </a:cubicBezTo>
                <a:close/>
                <a:moveTo>
                  <a:pt x="436962" y="77396"/>
                </a:moveTo>
                <a:cubicBezTo>
                  <a:pt x="450513" y="94245"/>
                  <a:pt x="464064" y="107725"/>
                  <a:pt x="474227" y="127944"/>
                </a:cubicBezTo>
                <a:cubicBezTo>
                  <a:pt x="460676" y="148163"/>
                  <a:pt x="443738" y="175122"/>
                  <a:pt x="426799" y="205451"/>
                </a:cubicBezTo>
                <a:cubicBezTo>
                  <a:pt x="423411" y="205451"/>
                  <a:pt x="423411" y="205451"/>
                  <a:pt x="423411" y="205451"/>
                </a:cubicBezTo>
                <a:cubicBezTo>
                  <a:pt x="413248" y="191971"/>
                  <a:pt x="406473" y="181862"/>
                  <a:pt x="396310" y="168382"/>
                </a:cubicBezTo>
                <a:cubicBezTo>
                  <a:pt x="392922" y="161643"/>
                  <a:pt x="389534" y="154903"/>
                  <a:pt x="382759" y="148163"/>
                </a:cubicBezTo>
                <a:cubicBezTo>
                  <a:pt x="392922" y="141423"/>
                  <a:pt x="399698" y="131314"/>
                  <a:pt x="399698" y="117834"/>
                </a:cubicBezTo>
                <a:cubicBezTo>
                  <a:pt x="399698" y="114464"/>
                  <a:pt x="396310" y="111095"/>
                  <a:pt x="396310" y="104355"/>
                </a:cubicBezTo>
                <a:cubicBezTo>
                  <a:pt x="409861" y="94245"/>
                  <a:pt x="423411" y="84136"/>
                  <a:pt x="436962" y="77396"/>
                </a:cubicBezTo>
                <a:close/>
                <a:moveTo>
                  <a:pt x="111079" y="43623"/>
                </a:moveTo>
                <a:cubicBezTo>
                  <a:pt x="121229" y="80899"/>
                  <a:pt x="138145" y="138509"/>
                  <a:pt x="161828" y="192729"/>
                </a:cubicBezTo>
                <a:cubicBezTo>
                  <a:pt x="94162" y="196118"/>
                  <a:pt x="36647" y="202895"/>
                  <a:pt x="2814" y="209673"/>
                </a:cubicBezTo>
                <a:cubicBezTo>
                  <a:pt x="16347" y="141897"/>
                  <a:pt x="53563" y="80899"/>
                  <a:pt x="111079" y="43623"/>
                </a:cubicBezTo>
                <a:close/>
                <a:moveTo>
                  <a:pt x="310992" y="5629"/>
                </a:moveTo>
                <a:cubicBezTo>
                  <a:pt x="351625" y="15831"/>
                  <a:pt x="388872" y="36236"/>
                  <a:pt x="419347" y="63442"/>
                </a:cubicBezTo>
                <a:cubicBezTo>
                  <a:pt x="409189" y="70243"/>
                  <a:pt x="395644" y="77045"/>
                  <a:pt x="382100" y="87247"/>
                </a:cubicBezTo>
                <a:cubicBezTo>
                  <a:pt x="375328" y="80445"/>
                  <a:pt x="365170" y="77045"/>
                  <a:pt x="355011" y="77045"/>
                </a:cubicBezTo>
                <a:cubicBezTo>
                  <a:pt x="351625" y="77045"/>
                  <a:pt x="348239" y="77045"/>
                  <a:pt x="344853" y="77045"/>
                </a:cubicBezTo>
                <a:cubicBezTo>
                  <a:pt x="327922" y="49839"/>
                  <a:pt x="317764" y="26033"/>
                  <a:pt x="310992" y="5629"/>
                </a:cubicBezTo>
                <a:close/>
                <a:moveTo>
                  <a:pt x="253733" y="0"/>
                </a:moveTo>
                <a:cubicBezTo>
                  <a:pt x="263923" y="0"/>
                  <a:pt x="274113" y="0"/>
                  <a:pt x="284303" y="3367"/>
                </a:cubicBezTo>
                <a:cubicBezTo>
                  <a:pt x="294493" y="23570"/>
                  <a:pt x="308080" y="53876"/>
                  <a:pt x="325063" y="90915"/>
                </a:cubicBezTo>
                <a:cubicBezTo>
                  <a:pt x="318270" y="97650"/>
                  <a:pt x="314873" y="107751"/>
                  <a:pt x="314873" y="117853"/>
                </a:cubicBezTo>
                <a:cubicBezTo>
                  <a:pt x="314873" y="124587"/>
                  <a:pt x="318270" y="134689"/>
                  <a:pt x="321666" y="141424"/>
                </a:cubicBezTo>
                <a:cubicBezTo>
                  <a:pt x="304683" y="154893"/>
                  <a:pt x="291096" y="171729"/>
                  <a:pt x="274113" y="188565"/>
                </a:cubicBezTo>
                <a:cubicBezTo>
                  <a:pt x="274113" y="188565"/>
                  <a:pt x="270716" y="188565"/>
                  <a:pt x="270716" y="188565"/>
                </a:cubicBezTo>
                <a:cubicBezTo>
                  <a:pt x="243542" y="188565"/>
                  <a:pt x="212972" y="188565"/>
                  <a:pt x="185799" y="188565"/>
                </a:cubicBezTo>
                <a:cubicBezTo>
                  <a:pt x="158625" y="134689"/>
                  <a:pt x="138245" y="70712"/>
                  <a:pt x="128055" y="33672"/>
                </a:cubicBezTo>
                <a:cubicBezTo>
                  <a:pt x="165419" y="10102"/>
                  <a:pt x="209576" y="0"/>
                  <a:pt x="253733" y="0"/>
                </a:cubicBezTo>
                <a:close/>
              </a:path>
            </a:pathLst>
          </a:custGeom>
          <a:solidFill>
            <a:schemeClr val="bg1"/>
          </a:solidFill>
          <a:ln>
            <a:noFill/>
          </a:ln>
        </p:spPr>
        <p:txBody>
          <a:bodyPr anchor="ctr"/>
          <a:lstStyle/>
          <a:p>
            <a:pPr algn="ctr"/>
            <a:endParaRPr/>
          </a:p>
        </p:txBody>
      </p:sp>
      <p:sp>
        <p:nvSpPr>
          <p:cNvPr id="15" name="ïṣ1îḑê">
            <a:extLst>
              <a:ext uri="{FF2B5EF4-FFF2-40B4-BE49-F238E27FC236}">
                <a16:creationId xmlns:a16="http://schemas.microsoft.com/office/drawing/2014/main" id="{6B9C5D44-E284-40FF-8683-7CC534B2C452}"/>
              </a:ext>
            </a:extLst>
          </p:cNvPr>
          <p:cNvSpPr/>
          <p:nvPr/>
        </p:nvSpPr>
        <p:spPr bwMode="auto">
          <a:xfrm>
            <a:off x="6892176" y="5189028"/>
            <a:ext cx="288592" cy="235539"/>
          </a:xfrm>
          <a:custGeom>
            <a:avLst/>
            <a:gdLst>
              <a:gd name="connsiteX0" fmla="*/ 130130 w 508000"/>
              <a:gd name="connsiteY0" fmla="*/ 314926 h 414610"/>
              <a:gd name="connsiteX1" fmla="*/ 207920 w 508000"/>
              <a:gd name="connsiteY1" fmla="*/ 327583 h 414610"/>
              <a:gd name="connsiteX2" fmla="*/ 52339 w 508000"/>
              <a:gd name="connsiteY2" fmla="*/ 327583 h 414610"/>
              <a:gd name="connsiteX3" fmla="*/ 130130 w 508000"/>
              <a:gd name="connsiteY3" fmla="*/ 314926 h 414610"/>
              <a:gd name="connsiteX4" fmla="*/ 130130 w 508000"/>
              <a:gd name="connsiteY4" fmla="*/ 243364 h 414610"/>
              <a:gd name="connsiteX5" fmla="*/ 207920 w 508000"/>
              <a:gd name="connsiteY5" fmla="*/ 255534 h 414610"/>
              <a:gd name="connsiteX6" fmla="*/ 52339 w 508000"/>
              <a:gd name="connsiteY6" fmla="*/ 255534 h 414610"/>
              <a:gd name="connsiteX7" fmla="*/ 130130 w 508000"/>
              <a:gd name="connsiteY7" fmla="*/ 243364 h 414610"/>
              <a:gd name="connsiteX8" fmla="*/ 372875 w 508000"/>
              <a:gd name="connsiteY8" fmla="*/ 242403 h 414610"/>
              <a:gd name="connsiteX9" fmla="*/ 400550 w 508000"/>
              <a:gd name="connsiteY9" fmla="*/ 259928 h 414610"/>
              <a:gd name="connsiteX10" fmla="*/ 428226 w 508000"/>
              <a:gd name="connsiteY10" fmla="*/ 242403 h 414610"/>
              <a:gd name="connsiteX11" fmla="*/ 457843 w 508000"/>
              <a:gd name="connsiteY11" fmla="*/ 271124 h 414610"/>
              <a:gd name="connsiteX12" fmla="*/ 451532 w 508000"/>
              <a:gd name="connsiteY12" fmla="*/ 293030 h 414610"/>
              <a:gd name="connsiteX13" fmla="*/ 400550 w 508000"/>
              <a:gd name="connsiteY13" fmla="*/ 335382 h 414610"/>
              <a:gd name="connsiteX14" fmla="*/ 349569 w 508000"/>
              <a:gd name="connsiteY14" fmla="*/ 293030 h 414610"/>
              <a:gd name="connsiteX15" fmla="*/ 343258 w 508000"/>
              <a:gd name="connsiteY15" fmla="*/ 271124 h 414610"/>
              <a:gd name="connsiteX16" fmla="*/ 372875 w 508000"/>
              <a:gd name="connsiteY16" fmla="*/ 242403 h 414610"/>
              <a:gd name="connsiteX17" fmla="*/ 130130 w 508000"/>
              <a:gd name="connsiteY17" fmla="*/ 171315 h 414610"/>
              <a:gd name="connsiteX18" fmla="*/ 207920 w 508000"/>
              <a:gd name="connsiteY18" fmla="*/ 183972 h 414610"/>
              <a:gd name="connsiteX19" fmla="*/ 52339 w 508000"/>
              <a:gd name="connsiteY19" fmla="*/ 183972 h 414610"/>
              <a:gd name="connsiteX20" fmla="*/ 130130 w 508000"/>
              <a:gd name="connsiteY20" fmla="*/ 171315 h 414610"/>
              <a:gd name="connsiteX21" fmla="*/ 130130 w 508000"/>
              <a:gd name="connsiteY21" fmla="*/ 99753 h 414610"/>
              <a:gd name="connsiteX22" fmla="*/ 207920 w 508000"/>
              <a:gd name="connsiteY22" fmla="*/ 112410 h 414610"/>
              <a:gd name="connsiteX23" fmla="*/ 52339 w 508000"/>
              <a:gd name="connsiteY23" fmla="*/ 112410 h 414610"/>
              <a:gd name="connsiteX24" fmla="*/ 130130 w 508000"/>
              <a:gd name="connsiteY24" fmla="*/ 99753 h 414610"/>
              <a:gd name="connsiteX25" fmla="*/ 322230 w 508000"/>
              <a:gd name="connsiteY25" fmla="*/ 85796 h 414610"/>
              <a:gd name="connsiteX26" fmla="*/ 349955 w 508000"/>
              <a:gd name="connsiteY26" fmla="*/ 102810 h 414610"/>
              <a:gd name="connsiteX27" fmla="*/ 378166 w 508000"/>
              <a:gd name="connsiteY27" fmla="*/ 85796 h 414610"/>
              <a:gd name="connsiteX28" fmla="*/ 407350 w 508000"/>
              <a:gd name="connsiteY28" fmla="*/ 114478 h 414610"/>
              <a:gd name="connsiteX29" fmla="*/ 401026 w 508000"/>
              <a:gd name="connsiteY29" fmla="*/ 136353 h 414610"/>
              <a:gd name="connsiteX30" fmla="*/ 349955 w 508000"/>
              <a:gd name="connsiteY30" fmla="*/ 178160 h 414610"/>
              <a:gd name="connsiteX31" fmla="*/ 298884 w 508000"/>
              <a:gd name="connsiteY31" fmla="*/ 136353 h 414610"/>
              <a:gd name="connsiteX32" fmla="*/ 292560 w 508000"/>
              <a:gd name="connsiteY32" fmla="*/ 114478 h 414610"/>
              <a:gd name="connsiteX33" fmla="*/ 322230 w 508000"/>
              <a:gd name="connsiteY33" fmla="*/ 85796 h 414610"/>
              <a:gd name="connsiteX34" fmla="*/ 378205 w 508000"/>
              <a:gd name="connsiteY34" fmla="*/ 28711 h 414610"/>
              <a:gd name="connsiteX35" fmla="*/ 284869 w 508000"/>
              <a:gd name="connsiteY35" fmla="*/ 39904 h 414610"/>
              <a:gd name="connsiteX36" fmla="*/ 268827 w 508000"/>
              <a:gd name="connsiteY36" fmla="*/ 58882 h 414610"/>
              <a:gd name="connsiteX37" fmla="*/ 268827 w 508000"/>
              <a:gd name="connsiteY37" fmla="*/ 369840 h 414610"/>
              <a:gd name="connsiteX38" fmla="*/ 284869 w 508000"/>
              <a:gd name="connsiteY38" fmla="*/ 386385 h 414610"/>
              <a:gd name="connsiteX39" fmla="*/ 377233 w 508000"/>
              <a:gd name="connsiteY39" fmla="*/ 382979 h 414610"/>
              <a:gd name="connsiteX40" fmla="*/ 471541 w 508000"/>
              <a:gd name="connsiteY40" fmla="*/ 386385 h 414610"/>
              <a:gd name="connsiteX41" fmla="*/ 487583 w 508000"/>
              <a:gd name="connsiteY41" fmla="*/ 369840 h 414610"/>
              <a:gd name="connsiteX42" fmla="*/ 487583 w 508000"/>
              <a:gd name="connsiteY42" fmla="*/ 58882 h 414610"/>
              <a:gd name="connsiteX43" fmla="*/ 471541 w 508000"/>
              <a:gd name="connsiteY43" fmla="*/ 39904 h 414610"/>
              <a:gd name="connsiteX44" fmla="*/ 378205 w 508000"/>
              <a:gd name="connsiteY44" fmla="*/ 28711 h 414610"/>
              <a:gd name="connsiteX45" fmla="*/ 129795 w 508000"/>
              <a:gd name="connsiteY45" fmla="*/ 28711 h 414610"/>
              <a:gd name="connsiteX46" fmla="*/ 36459 w 508000"/>
              <a:gd name="connsiteY46" fmla="*/ 39904 h 414610"/>
              <a:gd name="connsiteX47" fmla="*/ 20417 w 508000"/>
              <a:gd name="connsiteY47" fmla="*/ 58882 h 414610"/>
              <a:gd name="connsiteX48" fmla="*/ 20417 w 508000"/>
              <a:gd name="connsiteY48" fmla="*/ 369840 h 414610"/>
              <a:gd name="connsiteX49" fmla="*/ 36459 w 508000"/>
              <a:gd name="connsiteY49" fmla="*/ 386385 h 414610"/>
              <a:gd name="connsiteX50" fmla="*/ 128823 w 508000"/>
              <a:gd name="connsiteY50" fmla="*/ 382979 h 414610"/>
              <a:gd name="connsiteX51" fmla="*/ 222645 w 508000"/>
              <a:gd name="connsiteY51" fmla="*/ 386385 h 414610"/>
              <a:gd name="connsiteX52" fmla="*/ 239173 w 508000"/>
              <a:gd name="connsiteY52" fmla="*/ 369840 h 414610"/>
              <a:gd name="connsiteX53" fmla="*/ 239173 w 508000"/>
              <a:gd name="connsiteY53" fmla="*/ 58882 h 414610"/>
              <a:gd name="connsiteX54" fmla="*/ 223131 w 508000"/>
              <a:gd name="connsiteY54" fmla="*/ 39904 h 414610"/>
              <a:gd name="connsiteX55" fmla="*/ 129795 w 508000"/>
              <a:gd name="connsiteY55" fmla="*/ 28711 h 414610"/>
              <a:gd name="connsiteX56" fmla="*/ 126878 w 508000"/>
              <a:gd name="connsiteY56" fmla="*/ 0 h 414610"/>
              <a:gd name="connsiteX57" fmla="*/ 254243 w 508000"/>
              <a:gd name="connsiteY57" fmla="*/ 11679 h 414610"/>
              <a:gd name="connsiteX58" fmla="*/ 381122 w 508000"/>
              <a:gd name="connsiteY58" fmla="*/ 0 h 414610"/>
              <a:gd name="connsiteX59" fmla="*/ 489041 w 508000"/>
              <a:gd name="connsiteY59" fmla="*/ 13139 h 414610"/>
              <a:gd name="connsiteX60" fmla="*/ 508000 w 508000"/>
              <a:gd name="connsiteY60" fmla="*/ 35038 h 414610"/>
              <a:gd name="connsiteX61" fmla="*/ 508000 w 508000"/>
              <a:gd name="connsiteY61" fmla="*/ 395631 h 414610"/>
              <a:gd name="connsiteX62" fmla="*/ 489041 w 508000"/>
              <a:gd name="connsiteY62" fmla="*/ 414610 h 414610"/>
              <a:gd name="connsiteX63" fmla="*/ 379663 w 508000"/>
              <a:gd name="connsiteY63" fmla="*/ 410717 h 414610"/>
              <a:gd name="connsiteX64" fmla="*/ 125906 w 508000"/>
              <a:gd name="connsiteY64" fmla="*/ 410717 h 414610"/>
              <a:gd name="connsiteX65" fmla="*/ 18959 w 508000"/>
              <a:gd name="connsiteY65" fmla="*/ 414610 h 414610"/>
              <a:gd name="connsiteX66" fmla="*/ 0 w 508000"/>
              <a:gd name="connsiteY66" fmla="*/ 395631 h 414610"/>
              <a:gd name="connsiteX67" fmla="*/ 0 w 508000"/>
              <a:gd name="connsiteY67" fmla="*/ 35038 h 414610"/>
              <a:gd name="connsiteX68" fmla="*/ 18959 w 508000"/>
              <a:gd name="connsiteY68" fmla="*/ 13139 h 414610"/>
              <a:gd name="connsiteX69" fmla="*/ 126878 w 508000"/>
              <a:gd name="connsiteY69" fmla="*/ 0 h 41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508000" h="414610">
                <a:moveTo>
                  <a:pt x="130130" y="314926"/>
                </a:moveTo>
                <a:cubicBezTo>
                  <a:pt x="183610" y="314926"/>
                  <a:pt x="207920" y="327583"/>
                  <a:pt x="207920" y="327583"/>
                </a:cubicBezTo>
                <a:lnTo>
                  <a:pt x="52339" y="327583"/>
                </a:lnTo>
                <a:cubicBezTo>
                  <a:pt x="52339" y="327583"/>
                  <a:pt x="76649" y="314926"/>
                  <a:pt x="130130" y="314926"/>
                </a:cubicBezTo>
                <a:close/>
                <a:moveTo>
                  <a:pt x="130130" y="243364"/>
                </a:moveTo>
                <a:cubicBezTo>
                  <a:pt x="183610" y="243364"/>
                  <a:pt x="207920" y="255534"/>
                  <a:pt x="207920" y="255534"/>
                </a:cubicBezTo>
                <a:lnTo>
                  <a:pt x="52339" y="255534"/>
                </a:lnTo>
                <a:cubicBezTo>
                  <a:pt x="52339" y="255534"/>
                  <a:pt x="76649" y="243364"/>
                  <a:pt x="130130" y="243364"/>
                </a:cubicBezTo>
                <a:close/>
                <a:moveTo>
                  <a:pt x="372875" y="242403"/>
                </a:moveTo>
                <a:cubicBezTo>
                  <a:pt x="388898" y="242403"/>
                  <a:pt x="398608" y="259928"/>
                  <a:pt x="400550" y="259928"/>
                </a:cubicBezTo>
                <a:cubicBezTo>
                  <a:pt x="402978" y="259928"/>
                  <a:pt x="412689" y="242403"/>
                  <a:pt x="428226" y="242403"/>
                </a:cubicBezTo>
                <a:cubicBezTo>
                  <a:pt x="444249" y="242403"/>
                  <a:pt x="456872" y="255547"/>
                  <a:pt x="457843" y="271124"/>
                </a:cubicBezTo>
                <a:cubicBezTo>
                  <a:pt x="458329" y="280374"/>
                  <a:pt x="455416" y="287189"/>
                  <a:pt x="451532" y="293030"/>
                </a:cubicBezTo>
                <a:cubicBezTo>
                  <a:pt x="443277" y="305687"/>
                  <a:pt x="408319" y="335382"/>
                  <a:pt x="400550" y="335382"/>
                </a:cubicBezTo>
                <a:cubicBezTo>
                  <a:pt x="393267" y="335382"/>
                  <a:pt x="357824" y="305687"/>
                  <a:pt x="349569" y="293030"/>
                </a:cubicBezTo>
                <a:cubicBezTo>
                  <a:pt x="345685" y="287189"/>
                  <a:pt x="342772" y="280374"/>
                  <a:pt x="343258" y="271124"/>
                </a:cubicBezTo>
                <a:cubicBezTo>
                  <a:pt x="344229" y="255547"/>
                  <a:pt x="356852" y="242403"/>
                  <a:pt x="372875" y="242403"/>
                </a:cubicBezTo>
                <a:close/>
                <a:moveTo>
                  <a:pt x="130130" y="171315"/>
                </a:moveTo>
                <a:cubicBezTo>
                  <a:pt x="183610" y="171315"/>
                  <a:pt x="207920" y="183972"/>
                  <a:pt x="207920" y="183972"/>
                </a:cubicBezTo>
                <a:lnTo>
                  <a:pt x="52339" y="183972"/>
                </a:lnTo>
                <a:cubicBezTo>
                  <a:pt x="52339" y="183972"/>
                  <a:pt x="76649" y="171315"/>
                  <a:pt x="130130" y="171315"/>
                </a:cubicBezTo>
                <a:close/>
                <a:moveTo>
                  <a:pt x="130130" y="99753"/>
                </a:moveTo>
                <a:cubicBezTo>
                  <a:pt x="183610" y="99753"/>
                  <a:pt x="207920" y="112410"/>
                  <a:pt x="207920" y="112410"/>
                </a:cubicBezTo>
                <a:lnTo>
                  <a:pt x="52339" y="112410"/>
                </a:lnTo>
                <a:cubicBezTo>
                  <a:pt x="52339" y="112410"/>
                  <a:pt x="76649" y="99753"/>
                  <a:pt x="130130" y="99753"/>
                </a:cubicBezTo>
                <a:close/>
                <a:moveTo>
                  <a:pt x="322230" y="85796"/>
                </a:moveTo>
                <a:cubicBezTo>
                  <a:pt x="338768" y="85796"/>
                  <a:pt x="348009" y="102810"/>
                  <a:pt x="349955" y="102810"/>
                </a:cubicBezTo>
                <a:cubicBezTo>
                  <a:pt x="352387" y="102810"/>
                  <a:pt x="362115" y="85796"/>
                  <a:pt x="378166" y="85796"/>
                </a:cubicBezTo>
                <a:cubicBezTo>
                  <a:pt x="393731" y="85796"/>
                  <a:pt x="406863" y="98435"/>
                  <a:pt x="407350" y="114478"/>
                </a:cubicBezTo>
                <a:cubicBezTo>
                  <a:pt x="407836" y="123228"/>
                  <a:pt x="405404" y="130034"/>
                  <a:pt x="401026" y="136353"/>
                </a:cubicBezTo>
                <a:cubicBezTo>
                  <a:pt x="392758" y="148992"/>
                  <a:pt x="357737" y="178160"/>
                  <a:pt x="349955" y="178160"/>
                </a:cubicBezTo>
                <a:cubicBezTo>
                  <a:pt x="342659" y="178160"/>
                  <a:pt x="307152" y="148506"/>
                  <a:pt x="298884" y="136353"/>
                </a:cubicBezTo>
                <a:cubicBezTo>
                  <a:pt x="294992" y="130034"/>
                  <a:pt x="292074" y="123228"/>
                  <a:pt x="292560" y="114478"/>
                </a:cubicBezTo>
                <a:cubicBezTo>
                  <a:pt x="293533" y="98435"/>
                  <a:pt x="306666" y="85796"/>
                  <a:pt x="322230" y="85796"/>
                </a:cubicBezTo>
                <a:close/>
                <a:moveTo>
                  <a:pt x="378205" y="28711"/>
                </a:moveTo>
                <a:cubicBezTo>
                  <a:pt x="319870" y="28711"/>
                  <a:pt x="284869" y="39904"/>
                  <a:pt x="284869" y="39904"/>
                </a:cubicBezTo>
                <a:cubicBezTo>
                  <a:pt x="276119" y="41364"/>
                  <a:pt x="268827" y="50123"/>
                  <a:pt x="268827" y="58882"/>
                </a:cubicBezTo>
                <a:cubicBezTo>
                  <a:pt x="268827" y="58882"/>
                  <a:pt x="268827" y="58882"/>
                  <a:pt x="268827" y="369840"/>
                </a:cubicBezTo>
                <a:cubicBezTo>
                  <a:pt x="268827" y="378599"/>
                  <a:pt x="276119" y="386385"/>
                  <a:pt x="284869" y="386385"/>
                </a:cubicBezTo>
                <a:cubicBezTo>
                  <a:pt x="284869" y="386385"/>
                  <a:pt x="320842" y="382979"/>
                  <a:pt x="377233" y="382979"/>
                </a:cubicBezTo>
                <a:cubicBezTo>
                  <a:pt x="437026" y="382979"/>
                  <a:pt x="435567" y="386385"/>
                  <a:pt x="471541" y="386385"/>
                </a:cubicBezTo>
                <a:cubicBezTo>
                  <a:pt x="480291" y="386385"/>
                  <a:pt x="487583" y="378599"/>
                  <a:pt x="487583" y="369840"/>
                </a:cubicBezTo>
                <a:lnTo>
                  <a:pt x="487583" y="58882"/>
                </a:lnTo>
                <a:cubicBezTo>
                  <a:pt x="487583" y="50123"/>
                  <a:pt x="480291" y="41364"/>
                  <a:pt x="471541" y="39904"/>
                </a:cubicBezTo>
                <a:cubicBezTo>
                  <a:pt x="471541" y="39904"/>
                  <a:pt x="436540" y="28711"/>
                  <a:pt x="378205" y="28711"/>
                </a:cubicBezTo>
                <a:close/>
                <a:moveTo>
                  <a:pt x="129795" y="28711"/>
                </a:moveTo>
                <a:cubicBezTo>
                  <a:pt x="71460" y="28711"/>
                  <a:pt x="36459" y="39904"/>
                  <a:pt x="36459" y="39904"/>
                </a:cubicBezTo>
                <a:cubicBezTo>
                  <a:pt x="27709" y="41364"/>
                  <a:pt x="20417" y="50123"/>
                  <a:pt x="20417" y="58882"/>
                </a:cubicBezTo>
                <a:cubicBezTo>
                  <a:pt x="20417" y="58882"/>
                  <a:pt x="20417" y="58882"/>
                  <a:pt x="20417" y="369840"/>
                </a:cubicBezTo>
                <a:cubicBezTo>
                  <a:pt x="20417" y="378599"/>
                  <a:pt x="27709" y="386385"/>
                  <a:pt x="36459" y="386385"/>
                </a:cubicBezTo>
                <a:cubicBezTo>
                  <a:pt x="36459" y="386385"/>
                  <a:pt x="72433" y="382979"/>
                  <a:pt x="128823" y="382979"/>
                </a:cubicBezTo>
                <a:cubicBezTo>
                  <a:pt x="188616" y="382979"/>
                  <a:pt x="187158" y="386385"/>
                  <a:pt x="222645" y="386385"/>
                </a:cubicBezTo>
                <a:cubicBezTo>
                  <a:pt x="231881" y="386385"/>
                  <a:pt x="239173" y="378599"/>
                  <a:pt x="239173" y="369840"/>
                </a:cubicBezTo>
                <a:lnTo>
                  <a:pt x="239173" y="58882"/>
                </a:lnTo>
                <a:cubicBezTo>
                  <a:pt x="239173" y="50123"/>
                  <a:pt x="231881" y="41364"/>
                  <a:pt x="223131" y="39904"/>
                </a:cubicBezTo>
                <a:cubicBezTo>
                  <a:pt x="223131" y="39904"/>
                  <a:pt x="188130" y="28711"/>
                  <a:pt x="129795" y="28711"/>
                </a:cubicBezTo>
                <a:close/>
                <a:moveTo>
                  <a:pt x="126878" y="0"/>
                </a:moveTo>
                <a:cubicBezTo>
                  <a:pt x="160907" y="0"/>
                  <a:pt x="240632" y="11679"/>
                  <a:pt x="254243" y="11679"/>
                </a:cubicBezTo>
                <a:cubicBezTo>
                  <a:pt x="277091" y="11679"/>
                  <a:pt x="347093" y="0"/>
                  <a:pt x="381122" y="0"/>
                </a:cubicBezTo>
                <a:cubicBezTo>
                  <a:pt x="448693" y="0"/>
                  <a:pt x="489041" y="13139"/>
                  <a:pt x="489041" y="13139"/>
                </a:cubicBezTo>
                <a:cubicBezTo>
                  <a:pt x="499250" y="15086"/>
                  <a:pt x="508000" y="24818"/>
                  <a:pt x="508000" y="35038"/>
                </a:cubicBezTo>
                <a:cubicBezTo>
                  <a:pt x="508000" y="35038"/>
                  <a:pt x="508000" y="35038"/>
                  <a:pt x="508000" y="395631"/>
                </a:cubicBezTo>
                <a:cubicBezTo>
                  <a:pt x="508000" y="406337"/>
                  <a:pt x="499250" y="414610"/>
                  <a:pt x="489041" y="414610"/>
                </a:cubicBezTo>
                <a:cubicBezTo>
                  <a:pt x="447234" y="414610"/>
                  <a:pt x="449179" y="410717"/>
                  <a:pt x="379663" y="410717"/>
                </a:cubicBezTo>
                <a:cubicBezTo>
                  <a:pt x="379663" y="410717"/>
                  <a:pt x="379663" y="410717"/>
                  <a:pt x="125906" y="410717"/>
                </a:cubicBezTo>
                <a:cubicBezTo>
                  <a:pt x="60279" y="410717"/>
                  <a:pt x="18959" y="414610"/>
                  <a:pt x="18959" y="414610"/>
                </a:cubicBezTo>
                <a:cubicBezTo>
                  <a:pt x="8750" y="414610"/>
                  <a:pt x="0" y="406337"/>
                  <a:pt x="0" y="395631"/>
                </a:cubicBezTo>
                <a:cubicBezTo>
                  <a:pt x="0" y="395631"/>
                  <a:pt x="0" y="395631"/>
                  <a:pt x="0" y="35038"/>
                </a:cubicBezTo>
                <a:cubicBezTo>
                  <a:pt x="0" y="24818"/>
                  <a:pt x="8264" y="15086"/>
                  <a:pt x="18959" y="13139"/>
                </a:cubicBezTo>
                <a:cubicBezTo>
                  <a:pt x="18959" y="13139"/>
                  <a:pt x="59307" y="0"/>
                  <a:pt x="126878" y="0"/>
                </a:cubicBezTo>
                <a:close/>
              </a:path>
            </a:pathLst>
          </a:custGeom>
          <a:solidFill>
            <a:schemeClr val="bg1"/>
          </a:solidFill>
          <a:ln>
            <a:noFill/>
          </a:ln>
        </p:spPr>
        <p:txBody>
          <a:bodyPr anchor="ctr"/>
          <a:lstStyle/>
          <a:p>
            <a:pPr algn="ctr"/>
            <a:endParaRPr/>
          </a:p>
        </p:txBody>
      </p:sp>
      <p:sp>
        <p:nvSpPr>
          <p:cNvPr id="24" name="íšḷiḋé">
            <a:extLst>
              <a:ext uri="{FF2B5EF4-FFF2-40B4-BE49-F238E27FC236}">
                <a16:creationId xmlns:a16="http://schemas.microsoft.com/office/drawing/2014/main" id="{48D9846A-64B8-4124-8136-9CCD6596C3A7}"/>
              </a:ext>
            </a:extLst>
          </p:cNvPr>
          <p:cNvSpPr txBox="1"/>
          <p:nvPr/>
        </p:nvSpPr>
        <p:spPr>
          <a:xfrm>
            <a:off x="369779" y="2908505"/>
            <a:ext cx="5850886" cy="2079721"/>
          </a:xfrm>
          <a:prstGeom prst="rect">
            <a:avLst/>
          </a:prstGeom>
          <a:noFill/>
        </p:spPr>
        <p:txBody>
          <a:bodyPr wrap="square" lIns="90000" tIns="46800" rIns="90000" bIns="46800" rtlCol="0">
            <a:normAutofit fontScale="92500"/>
          </a:bodyPr>
          <a:lstStyle/>
          <a:p>
            <a:pPr>
              <a:lnSpc>
                <a:spcPct val="150000"/>
              </a:lnSpc>
            </a:pPr>
            <a:r>
              <a:rPr lang="en-US" sz="5400" b="1" dirty="0"/>
              <a:t>A</a:t>
            </a:r>
            <a:r>
              <a:rPr lang="en-US" altLang="zh-CN" sz="5400" b="1" dirty="0"/>
              <a:t>cknowledgment!</a:t>
            </a:r>
            <a:endParaRPr lang="en-US" sz="5400" b="1" dirty="0"/>
          </a:p>
        </p:txBody>
      </p:sp>
      <p:pic>
        <p:nvPicPr>
          <p:cNvPr id="11" name="Picture 10" descr="A group of people walking down the street in front of a crowd&#10;&#10;Description automatically generated">
            <a:extLst>
              <a:ext uri="{FF2B5EF4-FFF2-40B4-BE49-F238E27FC236}">
                <a16:creationId xmlns:a16="http://schemas.microsoft.com/office/drawing/2014/main" id="{99C00EFC-FBB6-4CC1-BF46-C60A68B7B8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5459" y="1125538"/>
            <a:ext cx="5636541" cy="5018087"/>
          </a:xfrm>
          <a:prstGeom prst="rect">
            <a:avLst/>
          </a:prstGeom>
        </p:spPr>
      </p:pic>
    </p:spTree>
    <p:extLst>
      <p:ext uri="{BB962C8B-B14F-4D97-AF65-F5344CB8AC3E}">
        <p14:creationId xmlns:p14="http://schemas.microsoft.com/office/powerpoint/2010/main" val="243717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8" name="Picture 8" descr="ç¸å³å¾ç">
            <a:extLst>
              <a:ext uri="{FF2B5EF4-FFF2-40B4-BE49-F238E27FC236}">
                <a16:creationId xmlns:a16="http://schemas.microsoft.com/office/drawing/2014/main" id="{520E83A9-0FD9-4836-828B-2CE07862F4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317" t="5559" r="40781"/>
          <a:stretch/>
        </p:blipFill>
        <p:spPr bwMode="auto">
          <a:xfrm>
            <a:off x="8912113" y="-1"/>
            <a:ext cx="3279887" cy="5757097"/>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descr="List">
            <a:extLst>
              <a:ext uri="{FF2B5EF4-FFF2-40B4-BE49-F238E27FC236}">
                <a16:creationId xmlns:a16="http://schemas.microsoft.com/office/drawing/2014/main" id="{E163557F-6640-4EBB-895D-D99F703651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6316" y="948753"/>
            <a:ext cx="914400" cy="914400"/>
          </a:xfrm>
          <a:prstGeom prst="rect">
            <a:avLst/>
          </a:prstGeom>
        </p:spPr>
      </p:pic>
      <p:pic>
        <p:nvPicPr>
          <p:cNvPr id="63" name="Graphic 62" descr="Open Folder">
            <a:extLst>
              <a:ext uri="{FF2B5EF4-FFF2-40B4-BE49-F238E27FC236}">
                <a16:creationId xmlns:a16="http://schemas.microsoft.com/office/drawing/2014/main" id="{061CCFFD-86CC-4112-AB21-9C0B580BC7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67681" y="2328964"/>
            <a:ext cx="853035" cy="853035"/>
          </a:xfrm>
          <a:prstGeom prst="rect">
            <a:avLst/>
          </a:prstGeom>
        </p:spPr>
      </p:pic>
      <p:pic>
        <p:nvPicPr>
          <p:cNvPr id="5132" name="Picture 12" descr="ç¸å³å¾ç">
            <a:extLst>
              <a:ext uri="{FF2B5EF4-FFF2-40B4-BE49-F238E27FC236}">
                <a16:creationId xmlns:a16="http://schemas.microsoft.com/office/drawing/2014/main" id="{20E9F174-8913-46FA-913F-558F9147589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5839"/>
          <a:stretch/>
        </p:blipFill>
        <p:spPr bwMode="auto">
          <a:xfrm>
            <a:off x="1763394" y="1360256"/>
            <a:ext cx="2066087" cy="1738834"/>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descr="âalgorithmsâçå¾çæç´¢ç»æ">
            <a:extLst>
              <a:ext uri="{FF2B5EF4-FFF2-40B4-BE49-F238E27FC236}">
                <a16:creationId xmlns:a16="http://schemas.microsoft.com/office/drawing/2014/main" id="{2E07387B-3627-41BB-AFE0-29BEC4534C53}"/>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7399" r="14917"/>
          <a:stretch/>
        </p:blipFill>
        <p:spPr bwMode="auto">
          <a:xfrm>
            <a:off x="3932385" y="1433761"/>
            <a:ext cx="2107324" cy="169540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0" descr="âmachine learning regressionâçå¾çæç´¢ç»æ">
            <a:extLst>
              <a:ext uri="{FF2B5EF4-FFF2-40B4-BE49-F238E27FC236}">
                <a16:creationId xmlns:a16="http://schemas.microsoft.com/office/drawing/2014/main" id="{9D43D293-388E-4A71-9FE5-3C527536771A}"/>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56336" t="16207"/>
          <a:stretch/>
        </p:blipFill>
        <p:spPr bwMode="auto">
          <a:xfrm>
            <a:off x="6507062" y="1282650"/>
            <a:ext cx="1263704" cy="1161007"/>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0" descr="âmachine learning regressionâçå¾çæç´¢ç»æ">
            <a:extLst>
              <a:ext uri="{FF2B5EF4-FFF2-40B4-BE49-F238E27FC236}">
                <a16:creationId xmlns:a16="http://schemas.microsoft.com/office/drawing/2014/main" id="{285F1227-2A81-459D-B6A7-4467BA8020E6}"/>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15410" r="52374"/>
          <a:stretch/>
        </p:blipFill>
        <p:spPr bwMode="auto">
          <a:xfrm>
            <a:off x="6449733" y="2477824"/>
            <a:ext cx="1378362" cy="117204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 descr="âmachine learningâçå¾çæç´¢ç»æ">
            <a:extLst>
              <a:ext uri="{FF2B5EF4-FFF2-40B4-BE49-F238E27FC236}">
                <a16:creationId xmlns:a16="http://schemas.microsoft.com/office/drawing/2014/main" id="{BE944E0E-3F89-456A-986E-C0F4F756CFA1}"/>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247" t="21540" r="72106" b="66870"/>
          <a:stretch/>
        </p:blipFill>
        <p:spPr bwMode="auto">
          <a:xfrm>
            <a:off x="1436466" y="1235104"/>
            <a:ext cx="733425" cy="386633"/>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âmachine learningâçå¾çæç´¢ç»æ">
            <a:extLst>
              <a:ext uri="{FF2B5EF4-FFF2-40B4-BE49-F238E27FC236}">
                <a16:creationId xmlns:a16="http://schemas.microsoft.com/office/drawing/2014/main" id="{606525F9-AFF5-4678-880B-2AED99491202}"/>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247" t="43339" r="72106" b="39913"/>
          <a:stretch/>
        </p:blipFill>
        <p:spPr bwMode="auto">
          <a:xfrm>
            <a:off x="1436467" y="2507781"/>
            <a:ext cx="733425" cy="558733"/>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âmachine learningâçå¾çæç´¢ç»æ">
            <a:extLst>
              <a:ext uri="{FF2B5EF4-FFF2-40B4-BE49-F238E27FC236}">
                <a16:creationId xmlns:a16="http://schemas.microsoft.com/office/drawing/2014/main" id="{EF3DAA2A-4F92-448F-91D1-A729945A65D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247" t="21540" r="72106" b="66870"/>
          <a:stretch/>
        </p:blipFill>
        <p:spPr bwMode="auto">
          <a:xfrm>
            <a:off x="3560381" y="1235103"/>
            <a:ext cx="733425" cy="38663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âmachine learningâçå¾çæç´¢ç»æ">
            <a:extLst>
              <a:ext uri="{FF2B5EF4-FFF2-40B4-BE49-F238E27FC236}">
                <a16:creationId xmlns:a16="http://schemas.microsoft.com/office/drawing/2014/main" id="{C606FA4E-032D-4BFE-A195-26C275F9A6EA}"/>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7590" t="59830" r="24795" b="26141"/>
          <a:stretch/>
        </p:blipFill>
        <p:spPr bwMode="auto">
          <a:xfrm rot="224891">
            <a:off x="3346881" y="3249069"/>
            <a:ext cx="2980638" cy="43243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âmachine learningâçå¾çæç´¢ç»æ">
            <a:extLst>
              <a:ext uri="{FF2B5EF4-FFF2-40B4-BE49-F238E27FC236}">
                <a16:creationId xmlns:a16="http://schemas.microsoft.com/office/drawing/2014/main" id="{8B317E56-A15E-4892-8907-CBDC21CAA95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247" t="43339" r="72106" b="39913"/>
          <a:stretch/>
        </p:blipFill>
        <p:spPr bwMode="auto">
          <a:xfrm rot="3634130">
            <a:off x="5821372" y="2778888"/>
            <a:ext cx="698443" cy="532083"/>
          </a:xfrm>
          <a:prstGeom prst="rect">
            <a:avLst/>
          </a:prstGeom>
          <a:noFill/>
          <a:extLst>
            <a:ext uri="{909E8E84-426E-40DD-AFC4-6F175D3DCCD1}">
              <a14:hiddenFill xmlns:a14="http://schemas.microsoft.com/office/drawing/2010/main">
                <a:solidFill>
                  <a:srgbClr val="FFFFFF"/>
                </a:solidFill>
              </a14:hiddenFill>
            </a:ext>
          </a:extLst>
        </p:spPr>
      </p:pic>
      <p:pic>
        <p:nvPicPr>
          <p:cNvPr id="97" name="Picture 2" descr="âmachine learningâçå¾çæç´¢ç»æ">
            <a:extLst>
              <a:ext uri="{FF2B5EF4-FFF2-40B4-BE49-F238E27FC236}">
                <a16:creationId xmlns:a16="http://schemas.microsoft.com/office/drawing/2014/main" id="{07862E0E-2DBE-4FF9-94CF-CEEA851C44A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5247" t="21540" r="72106" b="66870"/>
          <a:stretch/>
        </p:blipFill>
        <p:spPr bwMode="auto">
          <a:xfrm>
            <a:off x="5865370" y="1332849"/>
            <a:ext cx="733425" cy="386633"/>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944A6099-8BB8-4C19-B7C3-ECF2152418CB}"/>
              </a:ext>
            </a:extLst>
          </p:cNvPr>
          <p:cNvSpPr txBox="1"/>
          <p:nvPr/>
        </p:nvSpPr>
        <p:spPr>
          <a:xfrm>
            <a:off x="669046" y="3060665"/>
            <a:ext cx="889987" cy="369332"/>
          </a:xfrm>
          <a:prstGeom prst="rect">
            <a:avLst/>
          </a:prstGeom>
          <a:noFill/>
        </p:spPr>
        <p:txBody>
          <a:bodyPr wrap="none" rtlCol="0">
            <a:spAutoFit/>
          </a:bodyPr>
          <a:lstStyle/>
          <a:p>
            <a:pPr algn="ctr"/>
            <a:r>
              <a:rPr lang="en-US" b="1" dirty="0"/>
              <a:t>Empty</a:t>
            </a:r>
          </a:p>
        </p:txBody>
      </p:sp>
      <p:sp>
        <p:nvSpPr>
          <p:cNvPr id="101" name="TextBox 74">
            <a:extLst>
              <a:ext uri="{FF2B5EF4-FFF2-40B4-BE49-F238E27FC236}">
                <a16:creationId xmlns:a16="http://schemas.microsoft.com/office/drawing/2014/main" id="{098CB8DD-B03B-4571-B3D6-1523BF191814}"/>
              </a:ext>
            </a:extLst>
          </p:cNvPr>
          <p:cNvSpPr txBox="1"/>
          <p:nvPr/>
        </p:nvSpPr>
        <p:spPr>
          <a:xfrm>
            <a:off x="6040073" y="3580775"/>
            <a:ext cx="2172390"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Regression</a:t>
            </a:r>
          </a:p>
          <a:p>
            <a:pPr algn="ctr"/>
            <a:r>
              <a:rPr lang="en-US" b="1" dirty="0"/>
              <a:t>(predictive model)</a:t>
            </a:r>
          </a:p>
        </p:txBody>
      </p:sp>
      <p:sp>
        <p:nvSpPr>
          <p:cNvPr id="102" name="TextBox 74">
            <a:extLst>
              <a:ext uri="{FF2B5EF4-FFF2-40B4-BE49-F238E27FC236}">
                <a16:creationId xmlns:a16="http://schemas.microsoft.com/office/drawing/2014/main" id="{098CB8DD-B03B-4571-B3D6-1523BF191814}"/>
              </a:ext>
            </a:extLst>
          </p:cNvPr>
          <p:cNvSpPr txBox="1"/>
          <p:nvPr/>
        </p:nvSpPr>
        <p:spPr>
          <a:xfrm>
            <a:off x="6351844" y="908447"/>
            <a:ext cx="1685077"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Classification</a:t>
            </a:r>
          </a:p>
        </p:txBody>
      </p:sp>
      <p:sp>
        <p:nvSpPr>
          <p:cNvPr id="103" name="TextBox 74">
            <a:extLst>
              <a:ext uri="{FF2B5EF4-FFF2-40B4-BE49-F238E27FC236}">
                <a16:creationId xmlns:a16="http://schemas.microsoft.com/office/drawing/2014/main" id="{098CB8DD-B03B-4571-B3D6-1523BF191814}"/>
              </a:ext>
            </a:extLst>
          </p:cNvPr>
          <p:cNvSpPr txBox="1"/>
          <p:nvPr/>
        </p:nvSpPr>
        <p:spPr>
          <a:xfrm>
            <a:off x="4146377" y="894908"/>
            <a:ext cx="2069797"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t>Machine learning</a:t>
            </a:r>
          </a:p>
          <a:p>
            <a:pPr algn="ctr"/>
            <a:r>
              <a:rPr lang="en-US" b="1" dirty="0"/>
              <a:t>algorithm</a:t>
            </a:r>
          </a:p>
        </p:txBody>
      </p:sp>
      <p:sp>
        <p:nvSpPr>
          <p:cNvPr id="104" name="TextBox 74">
            <a:extLst>
              <a:ext uri="{FF2B5EF4-FFF2-40B4-BE49-F238E27FC236}">
                <a16:creationId xmlns:a16="http://schemas.microsoft.com/office/drawing/2014/main" id="{098CB8DD-B03B-4571-B3D6-1523BF191814}"/>
              </a:ext>
            </a:extLst>
          </p:cNvPr>
          <p:cNvSpPr txBox="1"/>
          <p:nvPr/>
        </p:nvSpPr>
        <p:spPr>
          <a:xfrm>
            <a:off x="2280109" y="898269"/>
            <a:ext cx="1287532" cy="646331"/>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b="1" dirty="0"/>
              <a:t>Feature </a:t>
            </a:r>
          </a:p>
          <a:p>
            <a:pPr algn="ctr"/>
            <a:r>
              <a:rPr lang="en-US" b="1" dirty="0"/>
              <a:t>extraction</a:t>
            </a:r>
          </a:p>
        </p:txBody>
      </p:sp>
      <p:sp>
        <p:nvSpPr>
          <p:cNvPr id="76" name="TextBox 75">
            <a:extLst>
              <a:ext uri="{FF2B5EF4-FFF2-40B4-BE49-F238E27FC236}">
                <a16:creationId xmlns:a16="http://schemas.microsoft.com/office/drawing/2014/main" id="{D45ED272-C43C-43C2-9733-DA84F4EBC6E0}"/>
              </a:ext>
            </a:extLst>
          </p:cNvPr>
          <p:cNvSpPr txBox="1"/>
          <p:nvPr/>
        </p:nvSpPr>
        <p:spPr>
          <a:xfrm>
            <a:off x="2980940" y="262920"/>
            <a:ext cx="2531462" cy="369332"/>
          </a:xfrm>
          <a:prstGeom prst="rect">
            <a:avLst/>
          </a:prstGeom>
          <a:noFill/>
        </p:spPr>
        <p:txBody>
          <a:bodyPr wrap="none" rtlCol="0">
            <a:spAutoFit/>
          </a:bodyPr>
          <a:lstStyle/>
          <a:p>
            <a:r>
              <a:rPr lang="en-US" b="1" dirty="0"/>
              <a:t>MACHINE LEARNING</a:t>
            </a:r>
          </a:p>
        </p:txBody>
      </p:sp>
      <p:sp>
        <p:nvSpPr>
          <p:cNvPr id="31" name="Right Triangle 30">
            <a:extLst>
              <a:ext uri="{FF2B5EF4-FFF2-40B4-BE49-F238E27FC236}">
                <a16:creationId xmlns:a16="http://schemas.microsoft.com/office/drawing/2014/main" id="{8C57647D-1F22-4763-A682-E7133807186F}"/>
              </a:ext>
            </a:extLst>
          </p:cNvPr>
          <p:cNvSpPr/>
          <p:nvPr/>
        </p:nvSpPr>
        <p:spPr>
          <a:xfrm flipH="1">
            <a:off x="11634386" y="6300386"/>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3</a:t>
            </a:r>
          </a:p>
        </p:txBody>
      </p:sp>
      <p:sp>
        <p:nvSpPr>
          <p:cNvPr id="3" name="TextBox 2">
            <a:extLst>
              <a:ext uri="{FF2B5EF4-FFF2-40B4-BE49-F238E27FC236}">
                <a16:creationId xmlns:a16="http://schemas.microsoft.com/office/drawing/2014/main" id="{643B7A1A-E616-4A77-BC2B-E0B71C631D98}"/>
              </a:ext>
            </a:extLst>
          </p:cNvPr>
          <p:cNvSpPr txBox="1"/>
          <p:nvPr/>
        </p:nvSpPr>
        <p:spPr>
          <a:xfrm>
            <a:off x="436771" y="3887511"/>
            <a:ext cx="7419211" cy="3139321"/>
          </a:xfrm>
          <a:prstGeom prst="rect">
            <a:avLst/>
          </a:prstGeom>
          <a:noFill/>
        </p:spPr>
        <p:txBody>
          <a:bodyPr wrap="none" rtlCol="0">
            <a:spAutoFit/>
          </a:bodyPr>
          <a:lstStyle/>
          <a:p>
            <a:pPr>
              <a:lnSpc>
                <a:spcPct val="150000"/>
              </a:lnSpc>
            </a:pPr>
            <a:r>
              <a:rPr lang="en-US" sz="2000" b="1" dirty="0"/>
              <a:t>Step-by-step</a:t>
            </a:r>
          </a:p>
          <a:p>
            <a:pPr marL="285750" indent="-285750">
              <a:lnSpc>
                <a:spcPct val="150000"/>
              </a:lnSpc>
              <a:buFont typeface="Wingdings" panose="05000000000000000000" pitchFamily="2" charset="2"/>
              <a:buChar char="Ø"/>
            </a:pPr>
            <a:r>
              <a:rPr lang="en-US" sz="2000" dirty="0"/>
              <a:t>Machine learning types</a:t>
            </a:r>
          </a:p>
          <a:p>
            <a:pPr marL="285750" indent="-285750">
              <a:lnSpc>
                <a:spcPct val="150000"/>
              </a:lnSpc>
              <a:buFont typeface="Wingdings" panose="05000000000000000000" pitchFamily="2" charset="2"/>
              <a:buChar char="Ø"/>
            </a:pPr>
            <a:r>
              <a:rPr lang="en-US" sz="2000" dirty="0"/>
              <a:t>Machine learning algorithms (Support Vector Machine, SVM)</a:t>
            </a:r>
          </a:p>
          <a:p>
            <a:pPr marL="285750" indent="-285750">
              <a:lnSpc>
                <a:spcPct val="150000"/>
              </a:lnSpc>
              <a:buFont typeface="Wingdings" panose="05000000000000000000" pitchFamily="2" charset="2"/>
              <a:buChar char="Ø"/>
            </a:pPr>
            <a:r>
              <a:rPr lang="en-US" sz="2000" dirty="0"/>
              <a:t>SVM: mathematics, kernel, hyperparameters</a:t>
            </a:r>
          </a:p>
          <a:p>
            <a:pPr marL="285750" indent="-285750">
              <a:lnSpc>
                <a:spcPct val="150000"/>
              </a:lnSpc>
              <a:buFont typeface="Wingdings" panose="05000000000000000000" pitchFamily="2" charset="2"/>
              <a:buChar char="Ø"/>
            </a:pPr>
            <a:r>
              <a:rPr lang="en-US" sz="2000" dirty="0"/>
              <a:t>Overfitting &amp; Underfitting: </a:t>
            </a:r>
            <a:r>
              <a:rPr lang="en-US" sz="2000"/>
              <a:t>cross validation</a:t>
            </a:r>
            <a:endParaRPr lang="en-US" sz="2000" dirty="0"/>
          </a:p>
          <a:p>
            <a:pPr marL="285750" indent="-285750">
              <a:lnSpc>
                <a:spcPct val="150000"/>
              </a:lnSpc>
              <a:buFont typeface="Wingdings" panose="05000000000000000000" pitchFamily="2" charset="2"/>
              <a:buChar char="Ø"/>
            </a:pPr>
            <a:r>
              <a:rPr lang="en-US" sz="2000" dirty="0"/>
              <a:t>Machine learning in materials sciences</a:t>
            </a:r>
          </a:p>
          <a:p>
            <a:pPr marL="285750" indent="-285750">
              <a:buFont typeface="Wingdings" panose="05000000000000000000" pitchFamily="2" charset="2"/>
              <a:buChar char="Ø"/>
            </a:pPr>
            <a:endParaRPr lang="en-US" dirty="0"/>
          </a:p>
        </p:txBody>
      </p:sp>
      <p:sp>
        <p:nvSpPr>
          <p:cNvPr id="27" name="TextBox 26">
            <a:extLst>
              <a:ext uri="{FF2B5EF4-FFF2-40B4-BE49-F238E27FC236}">
                <a16:creationId xmlns:a16="http://schemas.microsoft.com/office/drawing/2014/main" id="{012592F5-546A-49BB-A9B6-4DEC4BD46233}"/>
              </a:ext>
            </a:extLst>
          </p:cNvPr>
          <p:cNvSpPr txBox="1"/>
          <p:nvPr/>
        </p:nvSpPr>
        <p:spPr>
          <a:xfrm>
            <a:off x="303531" y="579421"/>
            <a:ext cx="1621021" cy="369332"/>
          </a:xfrm>
          <a:prstGeom prst="rect">
            <a:avLst/>
          </a:prstGeom>
          <a:noFill/>
        </p:spPr>
        <p:txBody>
          <a:bodyPr wrap="none" rtlCol="0">
            <a:spAutoFit/>
          </a:bodyPr>
          <a:lstStyle/>
          <a:p>
            <a:pPr algn="ctr"/>
            <a:r>
              <a:rPr lang="en-US" b="1" dirty="0"/>
              <a:t>Training data</a:t>
            </a:r>
          </a:p>
        </p:txBody>
      </p:sp>
    </p:spTree>
    <p:extLst>
      <p:ext uri="{BB962C8B-B14F-4D97-AF65-F5344CB8AC3E}">
        <p14:creationId xmlns:p14="http://schemas.microsoft.com/office/powerpoint/2010/main" val="3285937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par>
                                <p:cTn id="22" presetID="10" presetClass="entr" presetSubtype="0" fill="hold" nodeType="withEffect">
                                  <p:stCondLst>
                                    <p:cond delay="0"/>
                                  </p:stCondLst>
                                  <p:childTnLst>
                                    <p:set>
                                      <p:cBhvr>
                                        <p:cTn id="23" dur="1" fill="hold">
                                          <p:stCondLst>
                                            <p:cond delay="0"/>
                                          </p:stCondLst>
                                        </p:cTn>
                                        <p:tgtEl>
                                          <p:spTgt spid="5122"/>
                                        </p:tgtEl>
                                        <p:attrNameLst>
                                          <p:attrName>style.visibility</p:attrName>
                                        </p:attrNameLst>
                                      </p:cBhvr>
                                      <p:to>
                                        <p:strVal val="visible"/>
                                      </p:to>
                                    </p:set>
                                    <p:animEffect transition="in" filter="fade">
                                      <p:cBhvr>
                                        <p:cTn id="24" dur="500"/>
                                        <p:tgtEl>
                                          <p:spTgt spid="5122"/>
                                        </p:tgtEl>
                                      </p:cBhvr>
                                    </p:animEffec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5132"/>
                                        </p:tgtEl>
                                        <p:attrNameLst>
                                          <p:attrName>style.visibility</p:attrName>
                                        </p:attrNameLst>
                                      </p:cBhvr>
                                      <p:to>
                                        <p:strVal val="visible"/>
                                      </p:to>
                                    </p:set>
                                    <p:animEffect transition="in" filter="fade">
                                      <p:cBhvr>
                                        <p:cTn id="28" dur="500"/>
                                        <p:tgtEl>
                                          <p:spTgt spid="513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4"/>
                                        </p:tgtEl>
                                        <p:attrNameLst>
                                          <p:attrName>style.visibility</p:attrName>
                                        </p:attrNameLst>
                                      </p:cBhvr>
                                      <p:to>
                                        <p:strVal val="visible"/>
                                      </p:to>
                                    </p:set>
                                    <p:animEffect transition="in" filter="fade">
                                      <p:cBhvr>
                                        <p:cTn id="31" dur="500"/>
                                        <p:tgtEl>
                                          <p:spTgt spid="10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91"/>
                                        </p:tgtEl>
                                        <p:attrNameLst>
                                          <p:attrName>style.visibility</p:attrName>
                                        </p:attrNameLst>
                                      </p:cBhvr>
                                      <p:to>
                                        <p:strVal val="visible"/>
                                      </p:to>
                                    </p:set>
                                    <p:animEffect transition="in" filter="fade">
                                      <p:cBhvr>
                                        <p:cTn id="36" dur="500"/>
                                        <p:tgtEl>
                                          <p:spTgt spid="91"/>
                                        </p:tgtEl>
                                      </p:cBhvr>
                                    </p:animEffect>
                                  </p:childTnLst>
                                </p:cTn>
                              </p:par>
                            </p:childTnLst>
                          </p:cTn>
                        </p:par>
                        <p:par>
                          <p:cTn id="37" fill="hold">
                            <p:stCondLst>
                              <p:cond delay="500"/>
                            </p:stCondLst>
                            <p:childTnLst>
                              <p:par>
                                <p:cTn id="38" presetID="10" presetClass="entr" presetSubtype="0" fill="hold" nodeType="afterEffect">
                                  <p:stCondLst>
                                    <p:cond delay="0"/>
                                  </p:stCondLst>
                                  <p:childTnLst>
                                    <p:set>
                                      <p:cBhvr>
                                        <p:cTn id="39" dur="1" fill="hold">
                                          <p:stCondLst>
                                            <p:cond delay="0"/>
                                          </p:stCondLst>
                                        </p:cTn>
                                        <p:tgtEl>
                                          <p:spTgt spid="5136"/>
                                        </p:tgtEl>
                                        <p:attrNameLst>
                                          <p:attrName>style.visibility</p:attrName>
                                        </p:attrNameLst>
                                      </p:cBhvr>
                                      <p:to>
                                        <p:strVal val="visible"/>
                                      </p:to>
                                    </p:set>
                                    <p:animEffect transition="in" filter="fade">
                                      <p:cBhvr>
                                        <p:cTn id="40" dur="500"/>
                                        <p:tgtEl>
                                          <p:spTgt spid="513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3"/>
                                        </p:tgtEl>
                                        <p:attrNameLst>
                                          <p:attrName>style.visibility</p:attrName>
                                        </p:attrNameLst>
                                      </p:cBhvr>
                                      <p:to>
                                        <p:strVal val="visible"/>
                                      </p:to>
                                    </p:set>
                                    <p:animEffect transition="in" filter="fade">
                                      <p:cBhvr>
                                        <p:cTn id="43" dur="500"/>
                                        <p:tgtEl>
                                          <p:spTgt spid="10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6"/>
                                        </p:tgtEl>
                                        <p:attrNameLst>
                                          <p:attrName>style.visibility</p:attrName>
                                        </p:attrNameLst>
                                      </p:cBhvr>
                                      <p:to>
                                        <p:strVal val="visible"/>
                                      </p:to>
                                    </p:set>
                                    <p:animEffect transition="in" filter="fade">
                                      <p:cBhvr>
                                        <p:cTn id="48" dur="500"/>
                                        <p:tgtEl>
                                          <p:spTgt spid="96"/>
                                        </p:tgtEl>
                                      </p:cBhvr>
                                    </p:animEffect>
                                  </p:childTnLst>
                                </p:cTn>
                              </p:par>
                              <p:par>
                                <p:cTn id="49" presetID="10" presetClass="entr" presetSubtype="0" fill="hold" nodeType="withEffect">
                                  <p:stCondLst>
                                    <p:cond delay="0"/>
                                  </p:stCondLst>
                                  <p:childTnLst>
                                    <p:set>
                                      <p:cBhvr>
                                        <p:cTn id="50" dur="1" fill="hold">
                                          <p:stCondLst>
                                            <p:cond delay="0"/>
                                          </p:stCondLst>
                                        </p:cTn>
                                        <p:tgtEl>
                                          <p:spTgt spid="97"/>
                                        </p:tgtEl>
                                        <p:attrNameLst>
                                          <p:attrName>style.visibility</p:attrName>
                                        </p:attrNameLst>
                                      </p:cBhvr>
                                      <p:to>
                                        <p:strVal val="visible"/>
                                      </p:to>
                                    </p:set>
                                    <p:animEffect transition="in" filter="fade">
                                      <p:cBhvr>
                                        <p:cTn id="51" dur="500"/>
                                        <p:tgtEl>
                                          <p:spTgt spid="97"/>
                                        </p:tgtEl>
                                      </p:cBhvr>
                                    </p:animEffect>
                                  </p:childTnLst>
                                </p:cTn>
                              </p:par>
                              <p:par>
                                <p:cTn id="52" presetID="10" presetClass="entr" presetSubtype="0" fill="hold" nodeType="with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fade">
                                      <p:cBhvr>
                                        <p:cTn id="54" dur="500"/>
                                        <p:tgtEl>
                                          <p:spTgt spid="92"/>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102"/>
                                        </p:tgtEl>
                                        <p:attrNameLst>
                                          <p:attrName>style.visibility</p:attrName>
                                        </p:attrNameLst>
                                      </p:cBhvr>
                                      <p:to>
                                        <p:strVal val="visible"/>
                                      </p:to>
                                    </p:set>
                                    <p:animEffect transition="in" filter="fade">
                                      <p:cBhvr>
                                        <p:cTn id="58" dur="500"/>
                                        <p:tgtEl>
                                          <p:spTgt spid="102"/>
                                        </p:tgtEl>
                                      </p:cBhvr>
                                    </p:animEffect>
                                  </p:childTnLst>
                                </p:cTn>
                              </p:par>
                              <p:par>
                                <p:cTn id="59" presetID="10" presetClass="entr" presetSubtype="0" fill="hold" nodeType="withEffect">
                                  <p:stCondLst>
                                    <p:cond delay="0"/>
                                  </p:stCondLst>
                                  <p:childTnLst>
                                    <p:set>
                                      <p:cBhvr>
                                        <p:cTn id="60" dur="1" fill="hold">
                                          <p:stCondLst>
                                            <p:cond delay="0"/>
                                          </p:stCondLst>
                                        </p:cTn>
                                        <p:tgtEl>
                                          <p:spTgt spid="84"/>
                                        </p:tgtEl>
                                        <p:attrNameLst>
                                          <p:attrName>style.visibility</p:attrName>
                                        </p:attrNameLst>
                                      </p:cBhvr>
                                      <p:to>
                                        <p:strVal val="visible"/>
                                      </p:to>
                                    </p:set>
                                    <p:animEffect transition="in" filter="fade">
                                      <p:cBhvr>
                                        <p:cTn id="61" dur="500"/>
                                        <p:tgtEl>
                                          <p:spTgt spid="84"/>
                                        </p:tgtEl>
                                      </p:cBhvr>
                                    </p:animEffect>
                                  </p:childTnLst>
                                </p:cTn>
                              </p:par>
                              <p:par>
                                <p:cTn id="62" presetID="10" presetClass="entr" presetSubtype="0" fill="hold" nodeType="withEffect">
                                  <p:stCondLst>
                                    <p:cond delay="0"/>
                                  </p:stCondLst>
                                  <p:childTnLst>
                                    <p:set>
                                      <p:cBhvr>
                                        <p:cTn id="63" dur="1" fill="hold">
                                          <p:stCondLst>
                                            <p:cond delay="0"/>
                                          </p:stCondLst>
                                        </p:cTn>
                                        <p:tgtEl>
                                          <p:spTgt spid="85"/>
                                        </p:tgtEl>
                                        <p:attrNameLst>
                                          <p:attrName>style.visibility</p:attrName>
                                        </p:attrNameLst>
                                      </p:cBhvr>
                                      <p:to>
                                        <p:strVal val="visible"/>
                                      </p:to>
                                    </p:set>
                                    <p:animEffect transition="in" filter="fade">
                                      <p:cBhvr>
                                        <p:cTn id="64" dur="500"/>
                                        <p:tgtEl>
                                          <p:spTgt spid="8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fade">
                                      <p:cBhvr>
                                        <p:cTn id="67" dur="500"/>
                                        <p:tgtEl>
                                          <p:spTgt spid="101"/>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0" end="0"/>
                                            </p:txEl>
                                          </p:spTgt>
                                        </p:tgtEl>
                                        <p:attrNameLst>
                                          <p:attrName>style.visibility</p:attrName>
                                        </p:attrNameLst>
                                      </p:cBhvr>
                                      <p:to>
                                        <p:strVal val="visible"/>
                                      </p:to>
                                    </p:set>
                                    <p:animEffect transition="in" filter="fade">
                                      <p:cBhvr>
                                        <p:cTn id="72" dur="500"/>
                                        <p:tgtEl>
                                          <p:spTgt spid="3">
                                            <p:txEl>
                                              <p:pRg st="0" end="0"/>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 end="1"/>
                                            </p:txEl>
                                          </p:spTgt>
                                        </p:tgtEl>
                                        <p:attrNameLst>
                                          <p:attrName>style.visibility</p:attrName>
                                        </p:attrNameLst>
                                      </p:cBhvr>
                                      <p:to>
                                        <p:strVal val="visible"/>
                                      </p:to>
                                    </p:set>
                                    <p:animEffect transition="in" filter="fade">
                                      <p:cBhvr>
                                        <p:cTn id="77" dur="500"/>
                                        <p:tgtEl>
                                          <p:spTgt spid="3">
                                            <p:txEl>
                                              <p:pRg st="1" end="1"/>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2" end="2"/>
                                            </p:txEl>
                                          </p:spTgt>
                                        </p:tgtEl>
                                        <p:attrNameLst>
                                          <p:attrName>style.visibility</p:attrName>
                                        </p:attrNameLst>
                                      </p:cBhvr>
                                      <p:to>
                                        <p:strVal val="visible"/>
                                      </p:to>
                                    </p:set>
                                    <p:animEffect transition="in" filter="fade">
                                      <p:cBhvr>
                                        <p:cTn id="82" dur="500"/>
                                        <p:tgtEl>
                                          <p:spTgt spid="3">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3" end="3"/>
                                            </p:txEl>
                                          </p:spTgt>
                                        </p:tgtEl>
                                        <p:attrNameLst>
                                          <p:attrName>style.visibility</p:attrName>
                                        </p:attrNameLst>
                                      </p:cBhvr>
                                      <p:to>
                                        <p:strVal val="visible"/>
                                      </p:to>
                                    </p:set>
                                    <p:animEffect transition="in" filter="fade">
                                      <p:cBhvr>
                                        <p:cTn id="87" dur="500"/>
                                        <p:tgtEl>
                                          <p:spTgt spid="3">
                                            <p:txEl>
                                              <p:pRg st="3" end="3"/>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4" end="4"/>
                                            </p:txEl>
                                          </p:spTgt>
                                        </p:tgtEl>
                                        <p:attrNameLst>
                                          <p:attrName>style.visibility</p:attrName>
                                        </p:attrNameLst>
                                      </p:cBhvr>
                                      <p:to>
                                        <p:strVal val="visible"/>
                                      </p:to>
                                    </p:set>
                                    <p:animEffect transition="in" filter="fade">
                                      <p:cBhvr>
                                        <p:cTn id="92" dur="500"/>
                                        <p:tgtEl>
                                          <p:spTgt spid="3">
                                            <p:txEl>
                                              <p:pRg st="4" end="4"/>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5" end="5"/>
                                            </p:txEl>
                                          </p:spTgt>
                                        </p:tgtEl>
                                        <p:attrNameLst>
                                          <p:attrName>style.visibility</p:attrName>
                                        </p:attrNameLst>
                                      </p:cBhvr>
                                      <p:to>
                                        <p:strVal val="visible"/>
                                      </p:to>
                                    </p:set>
                                    <p:animEffect transition="in" filter="fade">
                                      <p:cBhvr>
                                        <p:cTn id="9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P spid="101" grpId="0"/>
      <p:bldP spid="102" grpId="0"/>
      <p:bldP spid="103" grpId="0"/>
      <p:bldP spid="104"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âcat and dogâçå¾çæç´¢ç»æ">
            <a:extLst>
              <a:ext uri="{FF2B5EF4-FFF2-40B4-BE49-F238E27FC236}">
                <a16:creationId xmlns:a16="http://schemas.microsoft.com/office/drawing/2014/main" id="{BEFDC7D6-F529-48E7-ACAB-8D65F389E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165" y="4622846"/>
            <a:ext cx="4040957" cy="223515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âcat and dogâçå¾çæç´¢ç»æ">
            <a:extLst>
              <a:ext uri="{FF2B5EF4-FFF2-40B4-BE49-F238E27FC236}">
                <a16:creationId xmlns:a16="http://schemas.microsoft.com/office/drawing/2014/main" id="{EE47FCCE-38AD-45C5-83EE-9B8836DDB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0579" y="4622846"/>
            <a:ext cx="4040957" cy="22351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E9E1A02-4A54-4FDE-8301-1B95CAE9784D}"/>
              </a:ext>
            </a:extLst>
          </p:cNvPr>
          <p:cNvPicPr>
            <a:picLocks noChangeAspect="1"/>
          </p:cNvPicPr>
          <p:nvPr/>
        </p:nvPicPr>
        <p:blipFill rotWithShape="1">
          <a:blip r:embed="rId4"/>
          <a:srcRect l="6650" t="9381" r="46263" b="44467"/>
          <a:stretch/>
        </p:blipFill>
        <p:spPr>
          <a:xfrm>
            <a:off x="8363490" y="4493088"/>
            <a:ext cx="3535178" cy="1948993"/>
          </a:xfrm>
          <a:prstGeom prst="rect">
            <a:avLst/>
          </a:prstGeom>
        </p:spPr>
      </p:pic>
      <p:cxnSp>
        <p:nvCxnSpPr>
          <p:cNvPr id="16" name="Straight Connector 15">
            <a:extLst>
              <a:ext uri="{FF2B5EF4-FFF2-40B4-BE49-F238E27FC236}">
                <a16:creationId xmlns:a16="http://schemas.microsoft.com/office/drawing/2014/main" id="{6ECA68F7-2D8D-442D-ABF6-43A1847AEC27}"/>
              </a:ext>
            </a:extLst>
          </p:cNvPr>
          <p:cNvCxnSpPr/>
          <p:nvPr/>
        </p:nvCxnSpPr>
        <p:spPr>
          <a:xfrm>
            <a:off x="4093361" y="805356"/>
            <a:ext cx="0" cy="553353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E5085C2-9C6A-4E31-A874-47C039A3622C}"/>
              </a:ext>
            </a:extLst>
          </p:cNvPr>
          <p:cNvCxnSpPr/>
          <p:nvPr/>
        </p:nvCxnSpPr>
        <p:spPr>
          <a:xfrm>
            <a:off x="8133036" y="805356"/>
            <a:ext cx="0" cy="553353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78FF222-8BB6-49D2-A3F4-5F1356DC8D5C}"/>
              </a:ext>
            </a:extLst>
          </p:cNvPr>
          <p:cNvSpPr txBox="1"/>
          <p:nvPr/>
        </p:nvSpPr>
        <p:spPr>
          <a:xfrm>
            <a:off x="727586" y="788589"/>
            <a:ext cx="2722220" cy="400110"/>
          </a:xfrm>
          <a:prstGeom prst="rect">
            <a:avLst/>
          </a:prstGeom>
          <a:noFill/>
        </p:spPr>
        <p:txBody>
          <a:bodyPr wrap="none" rtlCol="0">
            <a:spAutoFit/>
          </a:bodyPr>
          <a:lstStyle/>
          <a:p>
            <a:r>
              <a:rPr lang="en-US" sz="2000" b="1" dirty="0">
                <a:solidFill>
                  <a:schemeClr val="accent1">
                    <a:lumMod val="75000"/>
                  </a:schemeClr>
                </a:solidFill>
              </a:rPr>
              <a:t>Supervised Learning</a:t>
            </a:r>
          </a:p>
        </p:txBody>
      </p:sp>
      <p:sp>
        <p:nvSpPr>
          <p:cNvPr id="20" name="TextBox 19">
            <a:extLst>
              <a:ext uri="{FF2B5EF4-FFF2-40B4-BE49-F238E27FC236}">
                <a16:creationId xmlns:a16="http://schemas.microsoft.com/office/drawing/2014/main" id="{E10B5437-5E6E-4AAF-931A-02128022735A}"/>
              </a:ext>
            </a:extLst>
          </p:cNvPr>
          <p:cNvSpPr txBox="1"/>
          <p:nvPr/>
        </p:nvSpPr>
        <p:spPr>
          <a:xfrm>
            <a:off x="4602798" y="788589"/>
            <a:ext cx="3036409" cy="400110"/>
          </a:xfrm>
          <a:prstGeom prst="rect">
            <a:avLst/>
          </a:prstGeom>
          <a:noFill/>
        </p:spPr>
        <p:txBody>
          <a:bodyPr wrap="none" rtlCol="0">
            <a:spAutoFit/>
          </a:bodyPr>
          <a:lstStyle/>
          <a:p>
            <a:r>
              <a:rPr lang="en-US" sz="2000" b="1" dirty="0">
                <a:solidFill>
                  <a:schemeClr val="accent1">
                    <a:lumMod val="75000"/>
                  </a:schemeClr>
                </a:solidFill>
              </a:rPr>
              <a:t>Unsupervised Learning</a:t>
            </a:r>
          </a:p>
        </p:txBody>
      </p:sp>
      <p:sp>
        <p:nvSpPr>
          <p:cNvPr id="21" name="TextBox 20">
            <a:extLst>
              <a:ext uri="{FF2B5EF4-FFF2-40B4-BE49-F238E27FC236}">
                <a16:creationId xmlns:a16="http://schemas.microsoft.com/office/drawing/2014/main" id="{036CA836-D27C-4ABC-9D53-6655BF20E97D}"/>
              </a:ext>
            </a:extLst>
          </p:cNvPr>
          <p:cNvSpPr txBox="1"/>
          <p:nvPr/>
        </p:nvSpPr>
        <p:spPr>
          <a:xfrm>
            <a:off x="8498447" y="788589"/>
            <a:ext cx="3134191" cy="400110"/>
          </a:xfrm>
          <a:prstGeom prst="rect">
            <a:avLst/>
          </a:prstGeom>
          <a:noFill/>
        </p:spPr>
        <p:txBody>
          <a:bodyPr wrap="none" rtlCol="0">
            <a:spAutoFit/>
          </a:bodyPr>
          <a:lstStyle/>
          <a:p>
            <a:r>
              <a:rPr lang="en-US" sz="2000" b="1" dirty="0">
                <a:solidFill>
                  <a:schemeClr val="accent1">
                    <a:lumMod val="75000"/>
                  </a:schemeClr>
                </a:solidFill>
              </a:rPr>
              <a:t>Reinforcement Learning</a:t>
            </a:r>
          </a:p>
        </p:txBody>
      </p:sp>
      <p:pic>
        <p:nvPicPr>
          <p:cNvPr id="1030" name="Picture 6" descr="ârobot machine learning iconâçå¾çæç´¢ç»æ">
            <a:extLst>
              <a:ext uri="{FF2B5EF4-FFF2-40B4-BE49-F238E27FC236}">
                <a16:creationId xmlns:a16="http://schemas.microsoft.com/office/drawing/2014/main" id="{50C69D36-7F46-4E52-9C3A-68B2004599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87367" y="1298978"/>
            <a:ext cx="1563329" cy="1563329"/>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ârobot machine learning iconâçå¾çæç´¢ç»æ">
            <a:extLst>
              <a:ext uri="{FF2B5EF4-FFF2-40B4-BE49-F238E27FC236}">
                <a16:creationId xmlns:a16="http://schemas.microsoft.com/office/drawing/2014/main" id="{C488A5F1-C6EC-439B-85D5-95B861128F7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49392" y="1298977"/>
            <a:ext cx="1563329" cy="156332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ârobot machine learning iconâçå¾çæç´¢ç»æ">
            <a:extLst>
              <a:ext uri="{FF2B5EF4-FFF2-40B4-BE49-F238E27FC236}">
                <a16:creationId xmlns:a16="http://schemas.microsoft.com/office/drawing/2014/main" id="{E3277339-7897-4001-B9A5-E2B76DACE1F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1417" y="1298977"/>
            <a:ext cx="1563329" cy="156332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AB7EA87A-690B-40B6-885B-A4CC4923D9DA}"/>
              </a:ext>
            </a:extLst>
          </p:cNvPr>
          <p:cNvSpPr txBox="1"/>
          <p:nvPr/>
        </p:nvSpPr>
        <p:spPr>
          <a:xfrm>
            <a:off x="63986" y="2895601"/>
            <a:ext cx="655949" cy="400110"/>
          </a:xfrm>
          <a:prstGeom prst="rect">
            <a:avLst/>
          </a:prstGeom>
          <a:noFill/>
        </p:spPr>
        <p:txBody>
          <a:bodyPr wrap="none" rtlCol="0">
            <a:spAutoFit/>
          </a:bodyPr>
          <a:lstStyle/>
          <a:p>
            <a:r>
              <a:rPr lang="en-US" sz="2000" dirty="0">
                <a:solidFill>
                  <a:schemeClr val="accent1">
                    <a:lumMod val="75000"/>
                  </a:schemeClr>
                </a:solidFill>
              </a:rPr>
              <a:t>Dog</a:t>
            </a:r>
          </a:p>
        </p:txBody>
      </p:sp>
      <p:sp>
        <p:nvSpPr>
          <p:cNvPr id="26" name="TextBox 25">
            <a:extLst>
              <a:ext uri="{FF2B5EF4-FFF2-40B4-BE49-F238E27FC236}">
                <a16:creationId xmlns:a16="http://schemas.microsoft.com/office/drawing/2014/main" id="{5DAC9FB9-2CCF-4E62-B4DE-A34D94A06DE5}"/>
              </a:ext>
            </a:extLst>
          </p:cNvPr>
          <p:cNvSpPr txBox="1"/>
          <p:nvPr/>
        </p:nvSpPr>
        <p:spPr>
          <a:xfrm>
            <a:off x="3495120" y="2869475"/>
            <a:ext cx="598241" cy="400110"/>
          </a:xfrm>
          <a:prstGeom prst="rect">
            <a:avLst/>
          </a:prstGeom>
          <a:noFill/>
        </p:spPr>
        <p:txBody>
          <a:bodyPr wrap="none" rtlCol="0">
            <a:spAutoFit/>
          </a:bodyPr>
          <a:lstStyle/>
          <a:p>
            <a:r>
              <a:rPr lang="en-US" sz="2000" dirty="0">
                <a:solidFill>
                  <a:schemeClr val="accent1">
                    <a:lumMod val="75000"/>
                  </a:schemeClr>
                </a:solidFill>
              </a:rPr>
              <a:t>Cat</a:t>
            </a:r>
          </a:p>
        </p:txBody>
      </p:sp>
      <p:sp>
        <p:nvSpPr>
          <p:cNvPr id="19" name="Arrow: Curved Right 18">
            <a:extLst>
              <a:ext uri="{FF2B5EF4-FFF2-40B4-BE49-F238E27FC236}">
                <a16:creationId xmlns:a16="http://schemas.microsoft.com/office/drawing/2014/main" id="{32098DEE-C1FF-47B3-8644-375E42142298}"/>
              </a:ext>
            </a:extLst>
          </p:cNvPr>
          <p:cNvSpPr/>
          <p:nvPr/>
        </p:nvSpPr>
        <p:spPr>
          <a:xfrm flipV="1">
            <a:off x="750827" y="1848165"/>
            <a:ext cx="469188" cy="2865964"/>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Arrow: Curved Right 27">
            <a:extLst>
              <a:ext uri="{FF2B5EF4-FFF2-40B4-BE49-F238E27FC236}">
                <a16:creationId xmlns:a16="http://schemas.microsoft.com/office/drawing/2014/main" id="{3DB0B44F-19D1-456F-9711-B559DB5EA182}"/>
              </a:ext>
            </a:extLst>
          </p:cNvPr>
          <p:cNvSpPr/>
          <p:nvPr/>
        </p:nvSpPr>
        <p:spPr>
          <a:xfrm flipH="1" flipV="1">
            <a:off x="3027494" y="1861228"/>
            <a:ext cx="469188" cy="2865964"/>
          </a:xfrm>
          <a:prstGeom prst="curv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2" name="Picture 8" descr="âdog or catâçå¾çæç´¢ç»æ">
            <a:extLst>
              <a:ext uri="{FF2B5EF4-FFF2-40B4-BE49-F238E27FC236}">
                <a16:creationId xmlns:a16="http://schemas.microsoft.com/office/drawing/2014/main" id="{C312B20E-70A8-4473-B250-0A06490356C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83" r="12419"/>
          <a:stretch/>
        </p:blipFill>
        <p:spPr bwMode="auto">
          <a:xfrm>
            <a:off x="156001" y="4167941"/>
            <a:ext cx="3855540" cy="256362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ç¸å³å¾ç">
            <a:extLst>
              <a:ext uri="{FF2B5EF4-FFF2-40B4-BE49-F238E27FC236}">
                <a16:creationId xmlns:a16="http://schemas.microsoft.com/office/drawing/2014/main" id="{A71F2E2E-F912-42E4-AB5B-27326A199AA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955" r="25455"/>
          <a:stretch/>
        </p:blipFill>
        <p:spPr bwMode="auto">
          <a:xfrm>
            <a:off x="1687641" y="2959336"/>
            <a:ext cx="857539" cy="1152850"/>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âellipsis mark blueâçå¾çæç´¢ç»æ">
            <a:extLst>
              <a:ext uri="{FF2B5EF4-FFF2-40B4-BE49-F238E27FC236}">
                <a16:creationId xmlns:a16="http://schemas.microsoft.com/office/drawing/2014/main" id="{9C1204E8-99AF-4889-B070-2806B9D8F8B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04076" y="4378217"/>
            <a:ext cx="453960" cy="453960"/>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BE74F989-7699-4D58-8767-B41F436A43B6}"/>
              </a:ext>
            </a:extLst>
          </p:cNvPr>
          <p:cNvSpPr txBox="1"/>
          <p:nvPr/>
        </p:nvSpPr>
        <p:spPr>
          <a:xfrm>
            <a:off x="5670921" y="2855516"/>
            <a:ext cx="1011815" cy="1938992"/>
          </a:xfrm>
          <a:prstGeom prst="rect">
            <a:avLst/>
          </a:prstGeom>
          <a:noFill/>
        </p:spPr>
        <p:txBody>
          <a:bodyPr wrap="none" rtlCol="0">
            <a:spAutoFit/>
          </a:bodyPr>
          <a:lstStyle/>
          <a:p>
            <a:pPr algn="ctr"/>
            <a:r>
              <a:rPr lang="en-US" sz="2000" dirty="0">
                <a:solidFill>
                  <a:schemeClr val="accent1">
                    <a:lumMod val="75000"/>
                  </a:schemeClr>
                </a:solidFill>
              </a:rPr>
              <a:t>Sizes?</a:t>
            </a:r>
          </a:p>
          <a:p>
            <a:pPr algn="ctr"/>
            <a:r>
              <a:rPr lang="en-US" sz="2000" dirty="0">
                <a:solidFill>
                  <a:schemeClr val="accent1">
                    <a:lumMod val="75000"/>
                  </a:schemeClr>
                </a:solidFill>
              </a:rPr>
              <a:t>Eye?</a:t>
            </a:r>
          </a:p>
          <a:p>
            <a:pPr algn="ctr"/>
            <a:r>
              <a:rPr lang="en-US" sz="2000" dirty="0">
                <a:solidFill>
                  <a:schemeClr val="accent1">
                    <a:lumMod val="75000"/>
                  </a:schemeClr>
                </a:solidFill>
              </a:rPr>
              <a:t>Ears?</a:t>
            </a:r>
          </a:p>
          <a:p>
            <a:pPr algn="ctr"/>
            <a:r>
              <a:rPr lang="en-US" sz="2000" dirty="0">
                <a:solidFill>
                  <a:schemeClr val="accent1">
                    <a:lumMod val="75000"/>
                  </a:schemeClr>
                </a:solidFill>
              </a:rPr>
              <a:t>Fur?</a:t>
            </a:r>
          </a:p>
          <a:p>
            <a:pPr algn="ctr"/>
            <a:r>
              <a:rPr lang="en-US" sz="2000" dirty="0">
                <a:solidFill>
                  <a:schemeClr val="accent1">
                    <a:lumMod val="75000"/>
                  </a:schemeClr>
                </a:solidFill>
              </a:rPr>
              <a:t>Limbs?</a:t>
            </a:r>
          </a:p>
          <a:p>
            <a:pPr algn="ctr"/>
            <a:endParaRPr lang="en-US" sz="2000" dirty="0">
              <a:solidFill>
                <a:schemeClr val="accent1">
                  <a:lumMod val="75000"/>
                </a:schemeClr>
              </a:solidFill>
            </a:endParaRPr>
          </a:p>
        </p:txBody>
      </p:sp>
      <p:pic>
        <p:nvPicPr>
          <p:cNvPr id="37" name="Picture 8" descr="âdog or catâçå¾çæç´¢ç»æ">
            <a:extLst>
              <a:ext uri="{FF2B5EF4-FFF2-40B4-BE49-F238E27FC236}">
                <a16:creationId xmlns:a16="http://schemas.microsoft.com/office/drawing/2014/main" id="{F4FEF1DA-5ABD-47D8-91B8-AA60430E6E4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983" r="12419"/>
          <a:stretch/>
        </p:blipFill>
        <p:spPr bwMode="auto">
          <a:xfrm>
            <a:off x="4187235" y="4177773"/>
            <a:ext cx="3855540" cy="256362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4" descr="ç¸å³å¾ç">
            <a:extLst>
              <a:ext uri="{FF2B5EF4-FFF2-40B4-BE49-F238E27FC236}">
                <a16:creationId xmlns:a16="http://schemas.microsoft.com/office/drawing/2014/main" id="{18EF8BF4-C48D-40F0-9919-2D813DC0B37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955" r="25455"/>
          <a:stretch/>
        </p:blipFill>
        <p:spPr bwMode="auto">
          <a:xfrm>
            <a:off x="5745074" y="2959336"/>
            <a:ext cx="857022" cy="1152144"/>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F167609D-A2AA-43A4-87A2-A2B9C5A2E2B8}"/>
              </a:ext>
            </a:extLst>
          </p:cNvPr>
          <p:cNvSpPr txBox="1"/>
          <p:nvPr/>
        </p:nvSpPr>
        <p:spPr>
          <a:xfrm>
            <a:off x="8285788" y="1276685"/>
            <a:ext cx="1125629" cy="400110"/>
          </a:xfrm>
          <a:prstGeom prst="rect">
            <a:avLst/>
          </a:prstGeom>
          <a:noFill/>
        </p:spPr>
        <p:txBody>
          <a:bodyPr wrap="none" rtlCol="0">
            <a:spAutoFit/>
          </a:bodyPr>
          <a:lstStyle/>
          <a:p>
            <a:r>
              <a:rPr lang="en-US" sz="2000" dirty="0">
                <a:solidFill>
                  <a:schemeClr val="accent1">
                    <a:lumMod val="75000"/>
                  </a:schemeClr>
                </a:solidFill>
              </a:rPr>
              <a:t>Scoring!</a:t>
            </a:r>
          </a:p>
        </p:txBody>
      </p:sp>
      <p:sp>
        <p:nvSpPr>
          <p:cNvPr id="40" name="TextBox 39">
            <a:extLst>
              <a:ext uri="{FF2B5EF4-FFF2-40B4-BE49-F238E27FC236}">
                <a16:creationId xmlns:a16="http://schemas.microsoft.com/office/drawing/2014/main" id="{77277A37-100A-447E-8559-5F4A81760BC5}"/>
              </a:ext>
            </a:extLst>
          </p:cNvPr>
          <p:cNvSpPr txBox="1"/>
          <p:nvPr/>
        </p:nvSpPr>
        <p:spPr>
          <a:xfrm>
            <a:off x="11080075" y="1270569"/>
            <a:ext cx="740908" cy="400110"/>
          </a:xfrm>
          <a:prstGeom prst="rect">
            <a:avLst/>
          </a:prstGeom>
          <a:noFill/>
        </p:spPr>
        <p:txBody>
          <a:bodyPr wrap="none" rtlCol="0">
            <a:spAutoFit/>
          </a:bodyPr>
          <a:lstStyle/>
          <a:p>
            <a:r>
              <a:rPr lang="en-US" sz="2000" dirty="0">
                <a:solidFill>
                  <a:schemeClr val="accent1">
                    <a:lumMod val="75000"/>
                  </a:schemeClr>
                </a:solidFill>
              </a:rPr>
              <a:t>Lose</a:t>
            </a:r>
          </a:p>
        </p:txBody>
      </p:sp>
      <p:sp>
        <p:nvSpPr>
          <p:cNvPr id="22" name="Oval 21">
            <a:extLst>
              <a:ext uri="{FF2B5EF4-FFF2-40B4-BE49-F238E27FC236}">
                <a16:creationId xmlns:a16="http://schemas.microsoft.com/office/drawing/2014/main" id="{BC363077-180B-4EE2-ADCE-FB36C64E93B5}"/>
              </a:ext>
            </a:extLst>
          </p:cNvPr>
          <p:cNvSpPr/>
          <p:nvPr/>
        </p:nvSpPr>
        <p:spPr>
          <a:xfrm>
            <a:off x="8741955" y="1702800"/>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DC1DE88-6F81-4ACA-A04B-D9264A2DB2AC}"/>
              </a:ext>
            </a:extLst>
          </p:cNvPr>
          <p:cNvSpPr/>
          <p:nvPr/>
        </p:nvSpPr>
        <p:spPr>
          <a:xfrm>
            <a:off x="8741955" y="1942098"/>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16592F3-D850-46ED-AFD6-A8553EB65BA4}"/>
              </a:ext>
            </a:extLst>
          </p:cNvPr>
          <p:cNvSpPr/>
          <p:nvPr/>
        </p:nvSpPr>
        <p:spPr>
          <a:xfrm>
            <a:off x="8741955" y="2181396"/>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CDC0BB72-BA61-44AF-A696-64D4C37BEC24}"/>
              </a:ext>
            </a:extLst>
          </p:cNvPr>
          <p:cNvSpPr/>
          <p:nvPr/>
        </p:nvSpPr>
        <p:spPr>
          <a:xfrm>
            <a:off x="8741955" y="2417005"/>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A70C80D5-0AFE-4AB0-995A-124E6AE87EC1}"/>
              </a:ext>
            </a:extLst>
          </p:cNvPr>
          <p:cNvSpPr/>
          <p:nvPr/>
        </p:nvSpPr>
        <p:spPr>
          <a:xfrm>
            <a:off x="8741955" y="2656303"/>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E4839893-7793-4CC7-A8C9-B6EEBE47DAA4}"/>
              </a:ext>
            </a:extLst>
          </p:cNvPr>
          <p:cNvSpPr/>
          <p:nvPr/>
        </p:nvSpPr>
        <p:spPr>
          <a:xfrm>
            <a:off x="8741955" y="2895601"/>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334B9E0A-0987-4AB1-AF0E-0DC56F7AE028}"/>
              </a:ext>
            </a:extLst>
          </p:cNvPr>
          <p:cNvSpPr/>
          <p:nvPr/>
        </p:nvSpPr>
        <p:spPr>
          <a:xfrm>
            <a:off x="8741955" y="3128223"/>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465EFB63-223C-4A1C-A9E3-6112D51E29FB}"/>
              </a:ext>
            </a:extLst>
          </p:cNvPr>
          <p:cNvSpPr/>
          <p:nvPr/>
        </p:nvSpPr>
        <p:spPr>
          <a:xfrm>
            <a:off x="8741955" y="3367521"/>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B79286F-71AE-4DA7-A71E-FB43A9395132}"/>
              </a:ext>
            </a:extLst>
          </p:cNvPr>
          <p:cNvSpPr/>
          <p:nvPr/>
        </p:nvSpPr>
        <p:spPr>
          <a:xfrm>
            <a:off x="8741955" y="3606819"/>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5C82F0F-FFBB-421A-853C-D32AE425EAF0}"/>
              </a:ext>
            </a:extLst>
          </p:cNvPr>
          <p:cNvSpPr/>
          <p:nvPr/>
        </p:nvSpPr>
        <p:spPr>
          <a:xfrm>
            <a:off x="11389647" y="1676795"/>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33332A8-9771-470D-9DBC-75578ACB3A3F}"/>
              </a:ext>
            </a:extLst>
          </p:cNvPr>
          <p:cNvSpPr/>
          <p:nvPr/>
        </p:nvSpPr>
        <p:spPr>
          <a:xfrm>
            <a:off x="11389647" y="1916093"/>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601FE468-37DB-4135-80A9-418D0F285537}"/>
              </a:ext>
            </a:extLst>
          </p:cNvPr>
          <p:cNvSpPr/>
          <p:nvPr/>
        </p:nvSpPr>
        <p:spPr>
          <a:xfrm>
            <a:off x="11389647" y="2155391"/>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CF2B3680-3C6D-47C5-858B-3CE30A452DF4}"/>
              </a:ext>
            </a:extLst>
          </p:cNvPr>
          <p:cNvSpPr/>
          <p:nvPr/>
        </p:nvSpPr>
        <p:spPr>
          <a:xfrm>
            <a:off x="11389647" y="2391000"/>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F50DEC7B-ADFE-4AA5-A84B-62793DCBD8B0}"/>
              </a:ext>
            </a:extLst>
          </p:cNvPr>
          <p:cNvSpPr/>
          <p:nvPr/>
        </p:nvSpPr>
        <p:spPr>
          <a:xfrm>
            <a:off x="11389647" y="2630298"/>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3345576-6A80-453C-9140-220C72C70081}"/>
              </a:ext>
            </a:extLst>
          </p:cNvPr>
          <p:cNvSpPr/>
          <p:nvPr/>
        </p:nvSpPr>
        <p:spPr>
          <a:xfrm>
            <a:off x="11389647" y="2869596"/>
            <a:ext cx="213293" cy="21329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4" name="Picture 20" descr="https://assets-stash.oss-cn-shanghai.aliyuncs.com/deb257cb-2db7-4f51-8bcb-eedc7e29e212.jpg">
            <a:extLst>
              <a:ext uri="{FF2B5EF4-FFF2-40B4-BE49-F238E27FC236}">
                <a16:creationId xmlns:a16="http://schemas.microsoft.com/office/drawing/2014/main" id="{996520DB-8DA4-4D91-BCE8-F9F0650D26F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85788" y="3930029"/>
            <a:ext cx="3752312" cy="281423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61BD2BE-CB56-4DFA-9883-720D79A97DD7}"/>
              </a:ext>
            </a:extLst>
          </p:cNvPr>
          <p:cNvSpPr/>
          <p:nvPr/>
        </p:nvSpPr>
        <p:spPr>
          <a:xfrm>
            <a:off x="147226" y="103069"/>
            <a:ext cx="3307316" cy="496996"/>
          </a:xfrm>
          <a:prstGeom prst="rect">
            <a:avLst/>
          </a:prstGeom>
        </p:spPr>
        <p:txBody>
          <a:bodyPr wrap="none">
            <a:spAutoFit/>
          </a:bodyPr>
          <a:lstStyle/>
          <a:p>
            <a:pPr marL="285750" indent="-285750">
              <a:lnSpc>
                <a:spcPct val="150000"/>
              </a:lnSpc>
              <a:buFont typeface="Wingdings" panose="05000000000000000000" pitchFamily="2" charset="2"/>
              <a:buChar char="Ø"/>
            </a:pPr>
            <a:r>
              <a:rPr lang="en-US" sz="2000" b="1" dirty="0"/>
              <a:t>Machine learning types</a:t>
            </a:r>
          </a:p>
        </p:txBody>
      </p:sp>
      <p:sp>
        <p:nvSpPr>
          <p:cNvPr id="56" name="Right Triangle 55">
            <a:extLst>
              <a:ext uri="{FF2B5EF4-FFF2-40B4-BE49-F238E27FC236}">
                <a16:creationId xmlns:a16="http://schemas.microsoft.com/office/drawing/2014/main" id="{27668750-5160-4628-A06A-73233E050013}"/>
              </a:ext>
            </a:extLst>
          </p:cNvPr>
          <p:cNvSpPr/>
          <p:nvPr/>
        </p:nvSpPr>
        <p:spPr>
          <a:xfrm flipH="1">
            <a:off x="11634386" y="6300386"/>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4</a:t>
            </a:r>
          </a:p>
        </p:txBody>
      </p:sp>
    </p:spTree>
    <p:extLst>
      <p:ext uri="{BB962C8B-B14F-4D97-AF65-F5344CB8AC3E}">
        <p14:creationId xmlns:p14="http://schemas.microsoft.com/office/powerpoint/2010/main" val="2155892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30"/>
                                        </p:tgtEl>
                                        <p:attrNameLst>
                                          <p:attrName>style.visibility</p:attrName>
                                        </p:attrNameLst>
                                      </p:cBhvr>
                                      <p:to>
                                        <p:strVal val="visible"/>
                                      </p:to>
                                    </p:set>
                                    <p:animEffect transition="in" filter="fade">
                                      <p:cBhvr>
                                        <p:cTn id="17" dur="500"/>
                                        <p:tgtEl>
                                          <p:spTgt spid="1030"/>
                                        </p:tgtEl>
                                      </p:cBhvr>
                                    </p:animEffect>
                                  </p:childTnLst>
                                </p:cTn>
                              </p:par>
                            </p:childTnLst>
                          </p:cTn>
                        </p:par>
                        <p:par>
                          <p:cTn id="18" fill="hold">
                            <p:stCondLst>
                              <p:cond delay="500"/>
                            </p:stCondLst>
                            <p:childTnLst>
                              <p:par>
                                <p:cTn id="19" presetID="10" presetClass="entr" presetSubtype="0"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500"/>
                                        <p:tgtEl>
                                          <p:spTgt spid="2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1028"/>
                                        </p:tgtEl>
                                      </p:cBhvr>
                                    </p:animEffect>
                                    <p:set>
                                      <p:cBhvr>
                                        <p:cTn id="35" dur="1" fill="hold">
                                          <p:stCondLst>
                                            <p:cond delay="499"/>
                                          </p:stCondLst>
                                        </p:cTn>
                                        <p:tgtEl>
                                          <p:spTgt spid="1028"/>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19"/>
                                        </p:tgtEl>
                                      </p:cBhvr>
                                    </p:animEffect>
                                    <p:set>
                                      <p:cBhvr>
                                        <p:cTn id="38" dur="1" fill="hold">
                                          <p:stCondLst>
                                            <p:cond delay="499"/>
                                          </p:stCondLst>
                                        </p:cTn>
                                        <p:tgtEl>
                                          <p:spTgt spid="19"/>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28"/>
                                        </p:tgtEl>
                                      </p:cBhvr>
                                    </p:animEffect>
                                    <p:set>
                                      <p:cBhvr>
                                        <p:cTn id="41" dur="1" fill="hold">
                                          <p:stCondLst>
                                            <p:cond delay="499"/>
                                          </p:stCondLst>
                                        </p:cTn>
                                        <p:tgtEl>
                                          <p:spTgt spid="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25"/>
                                        </p:tgtEl>
                                      </p:cBhvr>
                                    </p:animEffect>
                                    <p:set>
                                      <p:cBhvr>
                                        <p:cTn id="44" dur="1" fill="hold">
                                          <p:stCondLst>
                                            <p:cond delay="499"/>
                                          </p:stCondLst>
                                        </p:cTn>
                                        <p:tgtEl>
                                          <p:spTgt spid="25"/>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26"/>
                                        </p:tgtEl>
                                      </p:cBhvr>
                                    </p:animEffect>
                                    <p:set>
                                      <p:cBhvr>
                                        <p:cTn id="47" dur="1" fill="hold">
                                          <p:stCondLst>
                                            <p:cond delay="499"/>
                                          </p:stCondLst>
                                        </p:cTn>
                                        <p:tgtEl>
                                          <p:spTgt spid="26"/>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1032"/>
                                        </p:tgtEl>
                                        <p:attrNameLst>
                                          <p:attrName>style.visibility</p:attrName>
                                        </p:attrNameLst>
                                      </p:cBhvr>
                                      <p:to>
                                        <p:strVal val="visible"/>
                                      </p:to>
                                    </p:set>
                                    <p:animEffect transition="in" filter="fade">
                                      <p:cBhvr>
                                        <p:cTn id="51" dur="500"/>
                                        <p:tgtEl>
                                          <p:spTgt spid="1032"/>
                                        </p:tgtEl>
                                      </p:cBhvr>
                                    </p:animEffect>
                                  </p:childTnLst>
                                </p:cTn>
                              </p:par>
                            </p:childTnLst>
                          </p:cTn>
                        </p:par>
                        <p:par>
                          <p:cTn id="52" fill="hold">
                            <p:stCondLst>
                              <p:cond delay="1000"/>
                            </p:stCondLst>
                            <p:childTnLst>
                              <p:par>
                                <p:cTn id="53" presetID="10" presetClass="entr" presetSubtype="0" fill="hold" nodeType="afterEffect">
                                  <p:stCondLst>
                                    <p:cond delay="0"/>
                                  </p:stCondLst>
                                  <p:childTnLst>
                                    <p:set>
                                      <p:cBhvr>
                                        <p:cTn id="54" dur="1" fill="hold">
                                          <p:stCondLst>
                                            <p:cond delay="0"/>
                                          </p:stCondLst>
                                        </p:cTn>
                                        <p:tgtEl>
                                          <p:spTgt spid="1038"/>
                                        </p:tgtEl>
                                        <p:attrNameLst>
                                          <p:attrName>style.visibility</p:attrName>
                                        </p:attrNameLst>
                                      </p:cBhvr>
                                      <p:to>
                                        <p:strVal val="visible"/>
                                      </p:to>
                                    </p:set>
                                    <p:animEffect transition="in" filter="fade">
                                      <p:cBhvr>
                                        <p:cTn id="55" dur="500"/>
                                        <p:tgtEl>
                                          <p:spTgt spid="1038"/>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3"/>
                                        </p:tgtEl>
                                        <p:attrNameLst>
                                          <p:attrName>style.visibility</p:attrName>
                                        </p:attrNameLst>
                                      </p:cBhvr>
                                      <p:to>
                                        <p:strVal val="visible"/>
                                      </p:to>
                                    </p:set>
                                    <p:animEffect transition="in" filter="fade">
                                      <p:cBhvr>
                                        <p:cTn id="70" dur="500"/>
                                        <p:tgtEl>
                                          <p:spTgt spid="23"/>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36"/>
                                        </p:tgtEl>
                                        <p:attrNameLst>
                                          <p:attrName>style.visibility</p:attrName>
                                        </p:attrNameLst>
                                      </p:cBhvr>
                                      <p:to>
                                        <p:strVal val="visible"/>
                                      </p:to>
                                    </p:set>
                                    <p:animEffect transition="in" filter="fade">
                                      <p:cBhvr>
                                        <p:cTn id="75" dur="500"/>
                                        <p:tgtEl>
                                          <p:spTgt spid="36"/>
                                        </p:tgtEl>
                                      </p:cBhvr>
                                    </p:animEffect>
                                  </p:childTnLst>
                                </p:cTn>
                              </p:par>
                              <p:par>
                                <p:cTn id="76" presetID="10" presetClass="entr" presetSubtype="0" fill="hold" nodeType="withEffect">
                                  <p:stCondLst>
                                    <p:cond delay="0"/>
                                  </p:stCondLst>
                                  <p:childTnLst>
                                    <p:set>
                                      <p:cBhvr>
                                        <p:cTn id="77" dur="1" fill="hold">
                                          <p:stCondLst>
                                            <p:cond delay="0"/>
                                          </p:stCondLst>
                                        </p:cTn>
                                        <p:tgtEl>
                                          <p:spTgt spid="1042"/>
                                        </p:tgtEl>
                                        <p:attrNameLst>
                                          <p:attrName>style.visibility</p:attrName>
                                        </p:attrNameLst>
                                      </p:cBhvr>
                                      <p:to>
                                        <p:strVal val="visible"/>
                                      </p:to>
                                    </p:set>
                                    <p:animEffect transition="in" filter="fade">
                                      <p:cBhvr>
                                        <p:cTn id="78" dur="500"/>
                                        <p:tgtEl>
                                          <p:spTgt spid="1042"/>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xit" presetSubtype="0" fill="hold" nodeType="clickEffect">
                                  <p:stCondLst>
                                    <p:cond delay="0"/>
                                  </p:stCondLst>
                                  <p:childTnLst>
                                    <p:animEffect transition="out" filter="fade">
                                      <p:cBhvr>
                                        <p:cTn id="82" dur="500"/>
                                        <p:tgtEl>
                                          <p:spTgt spid="14"/>
                                        </p:tgtEl>
                                      </p:cBhvr>
                                    </p:animEffect>
                                    <p:set>
                                      <p:cBhvr>
                                        <p:cTn id="83" dur="1" fill="hold">
                                          <p:stCondLst>
                                            <p:cond delay="499"/>
                                          </p:stCondLst>
                                        </p:cTn>
                                        <p:tgtEl>
                                          <p:spTgt spid="14"/>
                                        </p:tgtEl>
                                        <p:attrNameLst>
                                          <p:attrName>style.visibility</p:attrName>
                                        </p:attrNameLst>
                                      </p:cBhvr>
                                      <p:to>
                                        <p:strVal val="hidden"/>
                                      </p:to>
                                    </p:set>
                                  </p:childTnLst>
                                </p:cTn>
                              </p:par>
                              <p:par>
                                <p:cTn id="84" presetID="10" presetClass="exit" presetSubtype="0" fill="hold" grpId="1" nodeType="withEffect">
                                  <p:stCondLst>
                                    <p:cond delay="0"/>
                                  </p:stCondLst>
                                  <p:childTnLst>
                                    <p:animEffect transition="out" filter="fade">
                                      <p:cBhvr>
                                        <p:cTn id="85" dur="500"/>
                                        <p:tgtEl>
                                          <p:spTgt spid="36"/>
                                        </p:tgtEl>
                                      </p:cBhvr>
                                    </p:animEffect>
                                    <p:set>
                                      <p:cBhvr>
                                        <p:cTn id="86" dur="1" fill="hold">
                                          <p:stCondLst>
                                            <p:cond delay="499"/>
                                          </p:stCondLst>
                                        </p:cTn>
                                        <p:tgtEl>
                                          <p:spTgt spid="36"/>
                                        </p:tgtEl>
                                        <p:attrNameLst>
                                          <p:attrName>style.visibility</p:attrName>
                                        </p:attrNameLst>
                                      </p:cBhvr>
                                      <p:to>
                                        <p:strVal val="hidden"/>
                                      </p:to>
                                    </p:set>
                                  </p:childTnLst>
                                </p:cTn>
                              </p:par>
                              <p:par>
                                <p:cTn id="87" presetID="10" presetClass="exit" presetSubtype="0" fill="hold" nodeType="withEffect">
                                  <p:stCondLst>
                                    <p:cond delay="0"/>
                                  </p:stCondLst>
                                  <p:childTnLst>
                                    <p:animEffect transition="out" filter="fade">
                                      <p:cBhvr>
                                        <p:cTn id="88" dur="500"/>
                                        <p:tgtEl>
                                          <p:spTgt spid="1042"/>
                                        </p:tgtEl>
                                      </p:cBhvr>
                                    </p:animEffect>
                                    <p:set>
                                      <p:cBhvr>
                                        <p:cTn id="89" dur="1" fill="hold">
                                          <p:stCondLst>
                                            <p:cond delay="499"/>
                                          </p:stCondLst>
                                        </p:cTn>
                                        <p:tgtEl>
                                          <p:spTgt spid="1042"/>
                                        </p:tgtEl>
                                        <p:attrNameLst>
                                          <p:attrName>style.visibility</p:attrName>
                                        </p:attrNameLst>
                                      </p:cBhvr>
                                      <p:to>
                                        <p:strVal val="hidden"/>
                                      </p:to>
                                    </p:set>
                                  </p:childTnLst>
                                </p:cTn>
                              </p:par>
                            </p:childTnLst>
                          </p:cTn>
                        </p:par>
                        <p:par>
                          <p:cTn id="90" fill="hold">
                            <p:stCondLst>
                              <p:cond delay="500"/>
                            </p:stCondLst>
                            <p:childTnLst>
                              <p:par>
                                <p:cTn id="91" presetID="10" presetClass="entr" presetSubtype="0" fill="hold" nodeType="after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childTnLst>
                          </p:cTn>
                        </p:par>
                        <p:par>
                          <p:cTn id="94" fill="hold">
                            <p:stCondLst>
                              <p:cond delay="1000"/>
                            </p:stCondLst>
                            <p:childTnLst>
                              <p:par>
                                <p:cTn id="95" presetID="10" presetClass="entr" presetSubtype="0" fill="hold" nodeType="after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21"/>
                                        </p:tgtEl>
                                        <p:attrNameLst>
                                          <p:attrName>style.visibility</p:attrName>
                                        </p:attrNameLst>
                                      </p:cBhvr>
                                      <p:to>
                                        <p:strVal val="visible"/>
                                      </p:to>
                                    </p:set>
                                    <p:animEffect transition="in" filter="fade">
                                      <p:cBhvr>
                                        <p:cTn id="102" dur="500"/>
                                        <p:tgtEl>
                                          <p:spTgt spid="2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24"/>
                                        </p:tgtEl>
                                        <p:attrNameLst>
                                          <p:attrName>style.visibility</p:attrName>
                                        </p:attrNameLst>
                                      </p:cBhvr>
                                      <p:to>
                                        <p:strVal val="visible"/>
                                      </p:to>
                                    </p:set>
                                    <p:animEffect transition="in" filter="fade">
                                      <p:cBhvr>
                                        <p:cTn id="112" dur="500"/>
                                        <p:tgtEl>
                                          <p:spTgt spid="24"/>
                                        </p:tgtEl>
                                      </p:cBhvr>
                                    </p:animEffect>
                                  </p:childTnLst>
                                </p:cTn>
                              </p:par>
                            </p:childTnLst>
                          </p:cTn>
                        </p:par>
                        <p:par>
                          <p:cTn id="113" fill="hold">
                            <p:stCondLst>
                              <p:cond delay="500"/>
                            </p:stCondLst>
                            <p:childTnLst>
                              <p:par>
                                <p:cTn id="114" presetID="10" presetClass="entr" presetSubtype="0" fill="hold" grpId="0" nodeType="afterEffect">
                                  <p:stCondLst>
                                    <p:cond delay="0"/>
                                  </p:stCondLst>
                                  <p:childTnLst>
                                    <p:set>
                                      <p:cBhvr>
                                        <p:cTn id="115" dur="1" fill="hold">
                                          <p:stCondLst>
                                            <p:cond delay="0"/>
                                          </p:stCondLst>
                                        </p:cTn>
                                        <p:tgtEl>
                                          <p:spTgt spid="39"/>
                                        </p:tgtEl>
                                        <p:attrNameLst>
                                          <p:attrName>style.visibility</p:attrName>
                                        </p:attrNameLst>
                                      </p:cBhvr>
                                      <p:to>
                                        <p:strVal val="visible"/>
                                      </p:to>
                                    </p:set>
                                    <p:animEffect transition="in" filter="fade">
                                      <p:cBhvr>
                                        <p:cTn id="116" dur="500"/>
                                        <p:tgtEl>
                                          <p:spTgt spid="39"/>
                                        </p:tgtEl>
                                      </p:cBhvr>
                                    </p:animEffect>
                                  </p:childTnLst>
                                </p:cTn>
                              </p:par>
                            </p:childTnLst>
                          </p:cTn>
                        </p:par>
                        <p:par>
                          <p:cTn id="117" fill="hold">
                            <p:stCondLst>
                              <p:cond delay="1000"/>
                            </p:stCondLst>
                            <p:childTnLst>
                              <p:par>
                                <p:cTn id="118" presetID="10" presetClass="entr" presetSubtype="0" fill="hold" grpId="0" nodeType="afterEffect">
                                  <p:stCondLst>
                                    <p:cond delay="0"/>
                                  </p:stCondLst>
                                  <p:childTnLst>
                                    <p:set>
                                      <p:cBhvr>
                                        <p:cTn id="119" dur="1" fill="hold">
                                          <p:stCondLst>
                                            <p:cond delay="0"/>
                                          </p:stCondLst>
                                        </p:cTn>
                                        <p:tgtEl>
                                          <p:spTgt spid="40"/>
                                        </p:tgtEl>
                                        <p:attrNameLst>
                                          <p:attrName>style.visibility</p:attrName>
                                        </p:attrNameLst>
                                      </p:cBhvr>
                                      <p:to>
                                        <p:strVal val="visible"/>
                                      </p:to>
                                    </p:set>
                                    <p:animEffect transition="in" filter="fade">
                                      <p:cBhvr>
                                        <p:cTn id="120" dur="500"/>
                                        <p:tgtEl>
                                          <p:spTgt spid="40"/>
                                        </p:tgtEl>
                                      </p:cBhvr>
                                    </p:animEffect>
                                  </p:childTnLst>
                                </p:cTn>
                              </p:par>
                            </p:childTnLst>
                          </p:cTn>
                        </p:par>
                      </p:childTnLst>
                    </p:cTn>
                  </p:par>
                  <p:par>
                    <p:cTn id="121" fill="hold">
                      <p:stCondLst>
                        <p:cond delay="indefinite"/>
                      </p:stCondLst>
                      <p:childTnLst>
                        <p:par>
                          <p:cTn id="122" fill="hold">
                            <p:stCondLst>
                              <p:cond delay="0"/>
                            </p:stCondLst>
                            <p:childTnLst>
                              <p:par>
                                <p:cTn id="123" presetID="10" presetClass="entr" presetSubtype="0" fill="hold" grpId="0" nodeType="clickEffect">
                                  <p:stCondLst>
                                    <p:cond delay="0"/>
                                  </p:stCondLst>
                                  <p:childTnLst>
                                    <p:set>
                                      <p:cBhvr>
                                        <p:cTn id="124" dur="1" fill="hold">
                                          <p:stCondLst>
                                            <p:cond delay="0"/>
                                          </p:stCondLst>
                                        </p:cTn>
                                        <p:tgtEl>
                                          <p:spTgt spid="50"/>
                                        </p:tgtEl>
                                        <p:attrNameLst>
                                          <p:attrName>style.visibility</p:attrName>
                                        </p:attrNameLst>
                                      </p:cBhvr>
                                      <p:to>
                                        <p:strVal val="visible"/>
                                      </p:to>
                                    </p:set>
                                    <p:animEffect transition="in" filter="fade">
                                      <p:cBhvr>
                                        <p:cTn id="125" dur="500"/>
                                        <p:tgtEl>
                                          <p:spTgt spid="50"/>
                                        </p:tgtEl>
                                      </p:cBhvr>
                                    </p:animEffect>
                                  </p:childTnLst>
                                </p:cTn>
                              </p:par>
                            </p:childTnLst>
                          </p:cTn>
                        </p:par>
                        <p:par>
                          <p:cTn id="126" fill="hold">
                            <p:stCondLst>
                              <p:cond delay="500"/>
                            </p:stCondLst>
                            <p:childTnLst>
                              <p:par>
                                <p:cTn id="127" presetID="10" presetClass="entr" presetSubtype="0" fill="hold" grpId="0" nodeType="afterEffect">
                                  <p:stCondLst>
                                    <p:cond delay="0"/>
                                  </p:stCondLst>
                                  <p:childTnLst>
                                    <p:set>
                                      <p:cBhvr>
                                        <p:cTn id="128" dur="1" fill="hold">
                                          <p:stCondLst>
                                            <p:cond delay="0"/>
                                          </p:stCondLst>
                                        </p:cTn>
                                        <p:tgtEl>
                                          <p:spTgt spid="51"/>
                                        </p:tgtEl>
                                        <p:attrNameLst>
                                          <p:attrName>style.visibility</p:attrName>
                                        </p:attrNameLst>
                                      </p:cBhvr>
                                      <p:to>
                                        <p:strVal val="visible"/>
                                      </p:to>
                                    </p:set>
                                    <p:animEffect transition="in" filter="fade">
                                      <p:cBhvr>
                                        <p:cTn id="129" dur="500"/>
                                        <p:tgtEl>
                                          <p:spTgt spid="51"/>
                                        </p:tgtEl>
                                      </p:cBhvr>
                                    </p:animEffect>
                                  </p:childTnLst>
                                </p:cTn>
                              </p:par>
                            </p:childTnLst>
                          </p:cTn>
                        </p:par>
                        <p:par>
                          <p:cTn id="130" fill="hold">
                            <p:stCondLst>
                              <p:cond delay="1000"/>
                            </p:stCondLst>
                            <p:childTnLst>
                              <p:par>
                                <p:cTn id="131" presetID="10" presetClass="entr" presetSubtype="0" fill="hold" grpId="0" nodeType="afterEffect">
                                  <p:stCondLst>
                                    <p:cond delay="0"/>
                                  </p:stCondLst>
                                  <p:childTnLst>
                                    <p:set>
                                      <p:cBhvr>
                                        <p:cTn id="132" dur="1" fill="hold">
                                          <p:stCondLst>
                                            <p:cond delay="0"/>
                                          </p:stCondLst>
                                        </p:cTn>
                                        <p:tgtEl>
                                          <p:spTgt spid="22"/>
                                        </p:tgtEl>
                                        <p:attrNameLst>
                                          <p:attrName>style.visibility</p:attrName>
                                        </p:attrNameLst>
                                      </p:cBhvr>
                                      <p:to>
                                        <p:strVal val="visible"/>
                                      </p:to>
                                    </p:set>
                                    <p:animEffect transition="in" filter="fade">
                                      <p:cBhvr>
                                        <p:cTn id="133" dur="500"/>
                                        <p:tgtEl>
                                          <p:spTgt spid="22"/>
                                        </p:tgtEl>
                                      </p:cBhvr>
                                    </p:animEffect>
                                  </p:childTnLst>
                                </p:cTn>
                              </p:par>
                            </p:childTnLst>
                          </p:cTn>
                        </p:par>
                        <p:par>
                          <p:cTn id="134" fill="hold">
                            <p:stCondLst>
                              <p:cond delay="1500"/>
                            </p:stCondLst>
                            <p:childTnLst>
                              <p:par>
                                <p:cTn id="135" presetID="10" presetClass="entr" presetSubtype="0" fill="hold" grpId="0" nodeType="afterEffect">
                                  <p:stCondLst>
                                    <p:cond delay="0"/>
                                  </p:stCondLst>
                                  <p:childTnLst>
                                    <p:set>
                                      <p:cBhvr>
                                        <p:cTn id="136" dur="1" fill="hold">
                                          <p:stCondLst>
                                            <p:cond delay="0"/>
                                          </p:stCondLst>
                                        </p:cTn>
                                        <p:tgtEl>
                                          <p:spTgt spid="52"/>
                                        </p:tgtEl>
                                        <p:attrNameLst>
                                          <p:attrName>style.visibility</p:attrName>
                                        </p:attrNameLst>
                                      </p:cBhvr>
                                      <p:to>
                                        <p:strVal val="visible"/>
                                      </p:to>
                                    </p:set>
                                    <p:animEffect transition="in" filter="fade">
                                      <p:cBhvr>
                                        <p:cTn id="137" dur="500"/>
                                        <p:tgtEl>
                                          <p:spTgt spid="52"/>
                                        </p:tgtEl>
                                      </p:cBhvr>
                                    </p:animEffect>
                                  </p:childTnLst>
                                </p:cTn>
                              </p:par>
                            </p:childTnLst>
                          </p:cTn>
                        </p:par>
                        <p:par>
                          <p:cTn id="138" fill="hold">
                            <p:stCondLst>
                              <p:cond delay="2000"/>
                            </p:stCondLst>
                            <p:childTnLst>
                              <p:par>
                                <p:cTn id="139" presetID="10" presetClass="entr" presetSubtype="0" fill="hold" grpId="0" nodeType="afterEffect">
                                  <p:stCondLst>
                                    <p:cond delay="0"/>
                                  </p:stCondLst>
                                  <p:childTnLst>
                                    <p:set>
                                      <p:cBhvr>
                                        <p:cTn id="140" dur="1" fill="hold">
                                          <p:stCondLst>
                                            <p:cond delay="0"/>
                                          </p:stCondLst>
                                        </p:cTn>
                                        <p:tgtEl>
                                          <p:spTgt spid="42"/>
                                        </p:tgtEl>
                                        <p:attrNameLst>
                                          <p:attrName>style.visibility</p:attrName>
                                        </p:attrNameLst>
                                      </p:cBhvr>
                                      <p:to>
                                        <p:strVal val="visible"/>
                                      </p:to>
                                    </p:set>
                                    <p:animEffect transition="in" filter="fade">
                                      <p:cBhvr>
                                        <p:cTn id="141" dur="500"/>
                                        <p:tgtEl>
                                          <p:spTgt spid="42"/>
                                        </p:tgtEl>
                                      </p:cBhvr>
                                    </p:animEffect>
                                  </p:childTnLst>
                                </p:cTn>
                              </p:par>
                            </p:childTnLst>
                          </p:cTn>
                        </p:par>
                        <p:par>
                          <p:cTn id="142" fill="hold">
                            <p:stCondLst>
                              <p:cond delay="2500"/>
                            </p:stCondLst>
                            <p:childTnLst>
                              <p:par>
                                <p:cTn id="143" presetID="10" presetClass="entr" presetSubtype="0" fill="hold" grpId="0" nodeType="afterEffect">
                                  <p:stCondLst>
                                    <p:cond delay="0"/>
                                  </p:stCondLst>
                                  <p:childTnLst>
                                    <p:set>
                                      <p:cBhvr>
                                        <p:cTn id="144" dur="1" fill="hold">
                                          <p:stCondLst>
                                            <p:cond delay="0"/>
                                          </p:stCondLst>
                                        </p:cTn>
                                        <p:tgtEl>
                                          <p:spTgt spid="43"/>
                                        </p:tgtEl>
                                        <p:attrNameLst>
                                          <p:attrName>style.visibility</p:attrName>
                                        </p:attrNameLst>
                                      </p:cBhvr>
                                      <p:to>
                                        <p:strVal val="visible"/>
                                      </p:to>
                                    </p:set>
                                    <p:animEffect transition="in" filter="fade">
                                      <p:cBhvr>
                                        <p:cTn id="145" dur="500"/>
                                        <p:tgtEl>
                                          <p:spTgt spid="43"/>
                                        </p:tgtEl>
                                      </p:cBhvr>
                                    </p:animEffect>
                                  </p:childTnLst>
                                </p:cTn>
                              </p:par>
                            </p:childTnLst>
                          </p:cTn>
                        </p:par>
                        <p:par>
                          <p:cTn id="146" fill="hold">
                            <p:stCondLst>
                              <p:cond delay="3000"/>
                            </p:stCondLst>
                            <p:childTnLst>
                              <p:par>
                                <p:cTn id="147" presetID="10" presetClass="entr" presetSubtype="0" fill="hold" grpId="0" nodeType="afterEffect">
                                  <p:stCondLst>
                                    <p:cond delay="0"/>
                                  </p:stCondLst>
                                  <p:childTnLst>
                                    <p:set>
                                      <p:cBhvr>
                                        <p:cTn id="148" dur="1" fill="hold">
                                          <p:stCondLst>
                                            <p:cond delay="0"/>
                                          </p:stCondLst>
                                        </p:cTn>
                                        <p:tgtEl>
                                          <p:spTgt spid="53"/>
                                        </p:tgtEl>
                                        <p:attrNameLst>
                                          <p:attrName>style.visibility</p:attrName>
                                        </p:attrNameLst>
                                      </p:cBhvr>
                                      <p:to>
                                        <p:strVal val="visible"/>
                                      </p:to>
                                    </p:set>
                                    <p:animEffect transition="in" filter="fade">
                                      <p:cBhvr>
                                        <p:cTn id="149" dur="500"/>
                                        <p:tgtEl>
                                          <p:spTgt spid="53"/>
                                        </p:tgtEl>
                                      </p:cBhvr>
                                    </p:animEffect>
                                  </p:childTnLst>
                                </p:cTn>
                              </p:par>
                            </p:childTnLst>
                          </p:cTn>
                        </p:par>
                        <p:par>
                          <p:cTn id="150" fill="hold">
                            <p:stCondLst>
                              <p:cond delay="3500"/>
                            </p:stCondLst>
                            <p:childTnLst>
                              <p:par>
                                <p:cTn id="151" presetID="10" presetClass="entr" presetSubtype="0" fill="hold" grpId="0" nodeType="afterEffect">
                                  <p:stCondLst>
                                    <p:cond delay="0"/>
                                  </p:stCondLst>
                                  <p:childTnLst>
                                    <p:set>
                                      <p:cBhvr>
                                        <p:cTn id="152" dur="1" fill="hold">
                                          <p:stCondLst>
                                            <p:cond delay="0"/>
                                          </p:stCondLst>
                                        </p:cTn>
                                        <p:tgtEl>
                                          <p:spTgt spid="44"/>
                                        </p:tgtEl>
                                        <p:attrNameLst>
                                          <p:attrName>style.visibility</p:attrName>
                                        </p:attrNameLst>
                                      </p:cBhvr>
                                      <p:to>
                                        <p:strVal val="visible"/>
                                      </p:to>
                                    </p:set>
                                    <p:animEffect transition="in" filter="fade">
                                      <p:cBhvr>
                                        <p:cTn id="153" dur="500"/>
                                        <p:tgtEl>
                                          <p:spTgt spid="44"/>
                                        </p:tgtEl>
                                      </p:cBhvr>
                                    </p:animEffect>
                                  </p:childTnLst>
                                </p:cTn>
                              </p:par>
                            </p:childTnLst>
                          </p:cTn>
                        </p:par>
                        <p:par>
                          <p:cTn id="154" fill="hold">
                            <p:stCondLst>
                              <p:cond delay="4000"/>
                            </p:stCondLst>
                            <p:childTnLst>
                              <p:par>
                                <p:cTn id="155" presetID="10" presetClass="entr" presetSubtype="0" fill="hold" grpId="0" nodeType="afterEffect">
                                  <p:stCondLst>
                                    <p:cond delay="0"/>
                                  </p:stCondLst>
                                  <p:childTnLst>
                                    <p:set>
                                      <p:cBhvr>
                                        <p:cTn id="156" dur="1" fill="hold">
                                          <p:stCondLst>
                                            <p:cond delay="0"/>
                                          </p:stCondLst>
                                        </p:cTn>
                                        <p:tgtEl>
                                          <p:spTgt spid="45"/>
                                        </p:tgtEl>
                                        <p:attrNameLst>
                                          <p:attrName>style.visibility</p:attrName>
                                        </p:attrNameLst>
                                      </p:cBhvr>
                                      <p:to>
                                        <p:strVal val="visible"/>
                                      </p:to>
                                    </p:set>
                                    <p:animEffect transition="in" filter="fade">
                                      <p:cBhvr>
                                        <p:cTn id="157" dur="500"/>
                                        <p:tgtEl>
                                          <p:spTgt spid="45"/>
                                        </p:tgtEl>
                                      </p:cBhvr>
                                    </p:animEffect>
                                  </p:childTnLst>
                                </p:cTn>
                              </p:par>
                            </p:childTnLst>
                          </p:cTn>
                        </p:par>
                        <p:par>
                          <p:cTn id="158" fill="hold">
                            <p:stCondLst>
                              <p:cond delay="4500"/>
                            </p:stCondLst>
                            <p:childTnLst>
                              <p:par>
                                <p:cTn id="159" presetID="10" presetClass="entr" presetSubtype="0" fill="hold" grpId="0" nodeType="afterEffect">
                                  <p:stCondLst>
                                    <p:cond delay="0"/>
                                  </p:stCondLst>
                                  <p:childTnLst>
                                    <p:set>
                                      <p:cBhvr>
                                        <p:cTn id="160" dur="1" fill="hold">
                                          <p:stCondLst>
                                            <p:cond delay="0"/>
                                          </p:stCondLst>
                                        </p:cTn>
                                        <p:tgtEl>
                                          <p:spTgt spid="46"/>
                                        </p:tgtEl>
                                        <p:attrNameLst>
                                          <p:attrName>style.visibility</p:attrName>
                                        </p:attrNameLst>
                                      </p:cBhvr>
                                      <p:to>
                                        <p:strVal val="visible"/>
                                      </p:to>
                                    </p:set>
                                    <p:animEffect transition="in" filter="fade">
                                      <p:cBhvr>
                                        <p:cTn id="161" dur="500"/>
                                        <p:tgtEl>
                                          <p:spTgt spid="46"/>
                                        </p:tgtEl>
                                      </p:cBhvr>
                                    </p:animEffect>
                                  </p:childTnLst>
                                </p:cTn>
                              </p:par>
                            </p:childTnLst>
                          </p:cTn>
                        </p:par>
                        <p:par>
                          <p:cTn id="162" fill="hold">
                            <p:stCondLst>
                              <p:cond delay="5000"/>
                            </p:stCondLst>
                            <p:childTnLst>
                              <p:par>
                                <p:cTn id="163" presetID="10" presetClass="entr" presetSubtype="0" fill="hold" grpId="0" nodeType="afterEffect">
                                  <p:stCondLst>
                                    <p:cond delay="0"/>
                                  </p:stCondLst>
                                  <p:childTnLst>
                                    <p:set>
                                      <p:cBhvr>
                                        <p:cTn id="164" dur="1" fill="hold">
                                          <p:stCondLst>
                                            <p:cond delay="0"/>
                                          </p:stCondLst>
                                        </p:cTn>
                                        <p:tgtEl>
                                          <p:spTgt spid="54"/>
                                        </p:tgtEl>
                                        <p:attrNameLst>
                                          <p:attrName>style.visibility</p:attrName>
                                        </p:attrNameLst>
                                      </p:cBhvr>
                                      <p:to>
                                        <p:strVal val="visible"/>
                                      </p:to>
                                    </p:set>
                                    <p:animEffect transition="in" filter="fade">
                                      <p:cBhvr>
                                        <p:cTn id="165" dur="500"/>
                                        <p:tgtEl>
                                          <p:spTgt spid="54"/>
                                        </p:tgtEl>
                                      </p:cBhvr>
                                    </p:animEffect>
                                  </p:childTnLst>
                                </p:cTn>
                              </p:par>
                            </p:childTnLst>
                          </p:cTn>
                        </p:par>
                        <p:par>
                          <p:cTn id="166" fill="hold">
                            <p:stCondLst>
                              <p:cond delay="5500"/>
                            </p:stCondLst>
                            <p:childTnLst>
                              <p:par>
                                <p:cTn id="167" presetID="10" presetClass="entr" presetSubtype="0" fill="hold" grpId="0" nodeType="afterEffect">
                                  <p:stCondLst>
                                    <p:cond delay="0"/>
                                  </p:stCondLst>
                                  <p:childTnLst>
                                    <p:set>
                                      <p:cBhvr>
                                        <p:cTn id="168" dur="1" fill="hold">
                                          <p:stCondLst>
                                            <p:cond delay="0"/>
                                          </p:stCondLst>
                                        </p:cTn>
                                        <p:tgtEl>
                                          <p:spTgt spid="47"/>
                                        </p:tgtEl>
                                        <p:attrNameLst>
                                          <p:attrName>style.visibility</p:attrName>
                                        </p:attrNameLst>
                                      </p:cBhvr>
                                      <p:to>
                                        <p:strVal val="visible"/>
                                      </p:to>
                                    </p:set>
                                    <p:animEffect transition="in" filter="fade">
                                      <p:cBhvr>
                                        <p:cTn id="169" dur="500"/>
                                        <p:tgtEl>
                                          <p:spTgt spid="47"/>
                                        </p:tgtEl>
                                      </p:cBhvr>
                                    </p:animEffect>
                                  </p:childTnLst>
                                </p:cTn>
                              </p:par>
                            </p:childTnLst>
                          </p:cTn>
                        </p:par>
                        <p:par>
                          <p:cTn id="170" fill="hold">
                            <p:stCondLst>
                              <p:cond delay="6000"/>
                            </p:stCondLst>
                            <p:childTnLst>
                              <p:par>
                                <p:cTn id="171" presetID="10" presetClass="entr" presetSubtype="0" fill="hold" grpId="0" nodeType="afterEffect">
                                  <p:stCondLst>
                                    <p:cond delay="0"/>
                                  </p:stCondLst>
                                  <p:childTnLst>
                                    <p:set>
                                      <p:cBhvr>
                                        <p:cTn id="172" dur="1" fill="hold">
                                          <p:stCondLst>
                                            <p:cond delay="0"/>
                                          </p:stCondLst>
                                        </p:cTn>
                                        <p:tgtEl>
                                          <p:spTgt spid="55"/>
                                        </p:tgtEl>
                                        <p:attrNameLst>
                                          <p:attrName>style.visibility</p:attrName>
                                        </p:attrNameLst>
                                      </p:cBhvr>
                                      <p:to>
                                        <p:strVal val="visible"/>
                                      </p:to>
                                    </p:set>
                                    <p:animEffect transition="in" filter="fade">
                                      <p:cBhvr>
                                        <p:cTn id="173" dur="500"/>
                                        <p:tgtEl>
                                          <p:spTgt spid="55"/>
                                        </p:tgtEl>
                                      </p:cBhvr>
                                    </p:animEffect>
                                  </p:childTnLst>
                                </p:cTn>
                              </p:par>
                            </p:childTnLst>
                          </p:cTn>
                        </p:par>
                        <p:par>
                          <p:cTn id="174" fill="hold">
                            <p:stCondLst>
                              <p:cond delay="6500"/>
                            </p:stCondLst>
                            <p:childTnLst>
                              <p:par>
                                <p:cTn id="175" presetID="10" presetClass="entr" presetSubtype="0" fill="hold" grpId="0" nodeType="afterEffect">
                                  <p:stCondLst>
                                    <p:cond delay="0"/>
                                  </p:stCondLst>
                                  <p:childTnLst>
                                    <p:set>
                                      <p:cBhvr>
                                        <p:cTn id="176" dur="1" fill="hold">
                                          <p:stCondLst>
                                            <p:cond delay="0"/>
                                          </p:stCondLst>
                                        </p:cTn>
                                        <p:tgtEl>
                                          <p:spTgt spid="48"/>
                                        </p:tgtEl>
                                        <p:attrNameLst>
                                          <p:attrName>style.visibility</p:attrName>
                                        </p:attrNameLst>
                                      </p:cBhvr>
                                      <p:to>
                                        <p:strVal val="visible"/>
                                      </p:to>
                                    </p:set>
                                    <p:animEffect transition="in" filter="fade">
                                      <p:cBhvr>
                                        <p:cTn id="177" dur="500"/>
                                        <p:tgtEl>
                                          <p:spTgt spid="48"/>
                                        </p:tgtEl>
                                      </p:cBhvr>
                                    </p:animEffect>
                                  </p:childTnLst>
                                </p:cTn>
                              </p:par>
                            </p:childTnLst>
                          </p:cTn>
                        </p:par>
                        <p:par>
                          <p:cTn id="178" fill="hold">
                            <p:stCondLst>
                              <p:cond delay="7000"/>
                            </p:stCondLst>
                            <p:childTnLst>
                              <p:par>
                                <p:cTn id="179" presetID="10" presetClass="entr" presetSubtype="0" fill="hold" grpId="0" nodeType="afterEffect">
                                  <p:stCondLst>
                                    <p:cond delay="0"/>
                                  </p:stCondLst>
                                  <p:childTnLst>
                                    <p:set>
                                      <p:cBhvr>
                                        <p:cTn id="180" dur="1" fill="hold">
                                          <p:stCondLst>
                                            <p:cond delay="0"/>
                                          </p:stCondLst>
                                        </p:cTn>
                                        <p:tgtEl>
                                          <p:spTgt spid="49"/>
                                        </p:tgtEl>
                                        <p:attrNameLst>
                                          <p:attrName>style.visibility</p:attrName>
                                        </p:attrNameLst>
                                      </p:cBhvr>
                                      <p:to>
                                        <p:strVal val="visible"/>
                                      </p:to>
                                    </p:set>
                                    <p:animEffect transition="in" filter="fade">
                                      <p:cBhvr>
                                        <p:cTn id="181" dur="500"/>
                                        <p:tgtEl>
                                          <p:spTgt spid="49"/>
                                        </p:tgtEl>
                                      </p:cBhvr>
                                    </p:animEffect>
                                  </p:childTnLst>
                                </p:cTn>
                              </p:par>
                            </p:childTnLst>
                          </p:cTn>
                        </p:par>
                      </p:childTnLst>
                    </p:cTn>
                  </p:par>
                  <p:par>
                    <p:cTn id="182" fill="hold">
                      <p:stCondLst>
                        <p:cond delay="indefinite"/>
                      </p:stCondLst>
                      <p:childTnLst>
                        <p:par>
                          <p:cTn id="183" fill="hold">
                            <p:stCondLst>
                              <p:cond delay="0"/>
                            </p:stCondLst>
                            <p:childTnLst>
                              <p:par>
                                <p:cTn id="184" presetID="10" presetClass="exit" presetSubtype="0" fill="hold" nodeType="clickEffect">
                                  <p:stCondLst>
                                    <p:cond delay="0"/>
                                  </p:stCondLst>
                                  <p:childTnLst>
                                    <p:animEffect transition="out" filter="fade">
                                      <p:cBhvr>
                                        <p:cTn id="185" dur="500"/>
                                        <p:tgtEl>
                                          <p:spTgt spid="15"/>
                                        </p:tgtEl>
                                      </p:cBhvr>
                                    </p:animEffect>
                                    <p:set>
                                      <p:cBhvr>
                                        <p:cTn id="186" dur="1" fill="hold">
                                          <p:stCondLst>
                                            <p:cond delay="499"/>
                                          </p:stCondLst>
                                        </p:cTn>
                                        <p:tgtEl>
                                          <p:spTgt spid="15"/>
                                        </p:tgtEl>
                                        <p:attrNameLst>
                                          <p:attrName>style.visibility</p:attrName>
                                        </p:attrNameLst>
                                      </p:cBhvr>
                                      <p:to>
                                        <p:strVal val="hidden"/>
                                      </p:to>
                                    </p:set>
                                  </p:childTnLst>
                                </p:cTn>
                              </p:par>
                              <p:par>
                                <p:cTn id="187" presetID="10" presetClass="exit" presetSubtype="0" fill="hold" grpId="1" nodeType="withEffect">
                                  <p:stCondLst>
                                    <p:cond delay="0"/>
                                  </p:stCondLst>
                                  <p:childTnLst>
                                    <p:animEffect transition="out" filter="fade">
                                      <p:cBhvr>
                                        <p:cTn id="188" dur="500"/>
                                        <p:tgtEl>
                                          <p:spTgt spid="50"/>
                                        </p:tgtEl>
                                      </p:cBhvr>
                                    </p:animEffect>
                                    <p:set>
                                      <p:cBhvr>
                                        <p:cTn id="189" dur="1" fill="hold">
                                          <p:stCondLst>
                                            <p:cond delay="499"/>
                                          </p:stCondLst>
                                        </p:cTn>
                                        <p:tgtEl>
                                          <p:spTgt spid="50"/>
                                        </p:tgtEl>
                                        <p:attrNameLst>
                                          <p:attrName>style.visibility</p:attrName>
                                        </p:attrNameLst>
                                      </p:cBhvr>
                                      <p:to>
                                        <p:strVal val="hidden"/>
                                      </p:to>
                                    </p:set>
                                  </p:childTnLst>
                                </p:cTn>
                              </p:par>
                              <p:par>
                                <p:cTn id="190" presetID="10" presetClass="exit" presetSubtype="0" fill="hold" grpId="1" nodeType="withEffect">
                                  <p:stCondLst>
                                    <p:cond delay="0"/>
                                  </p:stCondLst>
                                  <p:childTnLst>
                                    <p:animEffect transition="out" filter="fade">
                                      <p:cBhvr>
                                        <p:cTn id="191" dur="500"/>
                                        <p:tgtEl>
                                          <p:spTgt spid="51"/>
                                        </p:tgtEl>
                                      </p:cBhvr>
                                    </p:animEffect>
                                    <p:set>
                                      <p:cBhvr>
                                        <p:cTn id="192" dur="1" fill="hold">
                                          <p:stCondLst>
                                            <p:cond delay="499"/>
                                          </p:stCondLst>
                                        </p:cTn>
                                        <p:tgtEl>
                                          <p:spTgt spid="51"/>
                                        </p:tgtEl>
                                        <p:attrNameLst>
                                          <p:attrName>style.visibility</p:attrName>
                                        </p:attrNameLst>
                                      </p:cBhvr>
                                      <p:to>
                                        <p:strVal val="hidden"/>
                                      </p:to>
                                    </p:set>
                                  </p:childTnLst>
                                </p:cTn>
                              </p:par>
                              <p:par>
                                <p:cTn id="193" presetID="10" presetClass="exit" presetSubtype="0" fill="hold" grpId="1" nodeType="withEffect">
                                  <p:stCondLst>
                                    <p:cond delay="0"/>
                                  </p:stCondLst>
                                  <p:childTnLst>
                                    <p:animEffect transition="out" filter="fade">
                                      <p:cBhvr>
                                        <p:cTn id="194" dur="500"/>
                                        <p:tgtEl>
                                          <p:spTgt spid="22"/>
                                        </p:tgtEl>
                                      </p:cBhvr>
                                    </p:animEffect>
                                    <p:set>
                                      <p:cBhvr>
                                        <p:cTn id="195" dur="1" fill="hold">
                                          <p:stCondLst>
                                            <p:cond delay="499"/>
                                          </p:stCondLst>
                                        </p:cTn>
                                        <p:tgtEl>
                                          <p:spTgt spid="22"/>
                                        </p:tgtEl>
                                        <p:attrNameLst>
                                          <p:attrName>style.visibility</p:attrName>
                                        </p:attrNameLst>
                                      </p:cBhvr>
                                      <p:to>
                                        <p:strVal val="hidden"/>
                                      </p:to>
                                    </p:set>
                                  </p:childTnLst>
                                </p:cTn>
                              </p:par>
                              <p:par>
                                <p:cTn id="196" presetID="10" presetClass="exit" presetSubtype="0" fill="hold" grpId="1" nodeType="withEffect">
                                  <p:stCondLst>
                                    <p:cond delay="0"/>
                                  </p:stCondLst>
                                  <p:childTnLst>
                                    <p:animEffect transition="out" filter="fade">
                                      <p:cBhvr>
                                        <p:cTn id="197" dur="500"/>
                                        <p:tgtEl>
                                          <p:spTgt spid="52"/>
                                        </p:tgtEl>
                                      </p:cBhvr>
                                    </p:animEffect>
                                    <p:set>
                                      <p:cBhvr>
                                        <p:cTn id="198" dur="1" fill="hold">
                                          <p:stCondLst>
                                            <p:cond delay="499"/>
                                          </p:stCondLst>
                                        </p:cTn>
                                        <p:tgtEl>
                                          <p:spTgt spid="52"/>
                                        </p:tgtEl>
                                        <p:attrNameLst>
                                          <p:attrName>style.visibility</p:attrName>
                                        </p:attrNameLst>
                                      </p:cBhvr>
                                      <p:to>
                                        <p:strVal val="hidden"/>
                                      </p:to>
                                    </p:set>
                                  </p:childTnLst>
                                </p:cTn>
                              </p:par>
                              <p:par>
                                <p:cTn id="199" presetID="10" presetClass="exit" presetSubtype="0" fill="hold" grpId="1" nodeType="withEffect">
                                  <p:stCondLst>
                                    <p:cond delay="0"/>
                                  </p:stCondLst>
                                  <p:childTnLst>
                                    <p:animEffect transition="out" filter="fade">
                                      <p:cBhvr>
                                        <p:cTn id="200" dur="500"/>
                                        <p:tgtEl>
                                          <p:spTgt spid="42"/>
                                        </p:tgtEl>
                                      </p:cBhvr>
                                    </p:animEffect>
                                    <p:set>
                                      <p:cBhvr>
                                        <p:cTn id="201" dur="1" fill="hold">
                                          <p:stCondLst>
                                            <p:cond delay="499"/>
                                          </p:stCondLst>
                                        </p:cTn>
                                        <p:tgtEl>
                                          <p:spTgt spid="42"/>
                                        </p:tgtEl>
                                        <p:attrNameLst>
                                          <p:attrName>style.visibility</p:attrName>
                                        </p:attrNameLst>
                                      </p:cBhvr>
                                      <p:to>
                                        <p:strVal val="hidden"/>
                                      </p:to>
                                    </p:set>
                                  </p:childTnLst>
                                </p:cTn>
                              </p:par>
                              <p:par>
                                <p:cTn id="202" presetID="10" presetClass="exit" presetSubtype="0" fill="hold" grpId="1" nodeType="withEffect">
                                  <p:stCondLst>
                                    <p:cond delay="0"/>
                                  </p:stCondLst>
                                  <p:childTnLst>
                                    <p:animEffect transition="out" filter="fade">
                                      <p:cBhvr>
                                        <p:cTn id="203" dur="500"/>
                                        <p:tgtEl>
                                          <p:spTgt spid="43"/>
                                        </p:tgtEl>
                                      </p:cBhvr>
                                    </p:animEffect>
                                    <p:set>
                                      <p:cBhvr>
                                        <p:cTn id="204" dur="1" fill="hold">
                                          <p:stCondLst>
                                            <p:cond delay="499"/>
                                          </p:stCondLst>
                                        </p:cTn>
                                        <p:tgtEl>
                                          <p:spTgt spid="43"/>
                                        </p:tgtEl>
                                        <p:attrNameLst>
                                          <p:attrName>style.visibility</p:attrName>
                                        </p:attrNameLst>
                                      </p:cBhvr>
                                      <p:to>
                                        <p:strVal val="hidden"/>
                                      </p:to>
                                    </p:set>
                                  </p:childTnLst>
                                </p:cTn>
                              </p:par>
                              <p:par>
                                <p:cTn id="205" presetID="10" presetClass="exit" presetSubtype="0" fill="hold" grpId="1" nodeType="withEffect">
                                  <p:stCondLst>
                                    <p:cond delay="0"/>
                                  </p:stCondLst>
                                  <p:childTnLst>
                                    <p:animEffect transition="out" filter="fade">
                                      <p:cBhvr>
                                        <p:cTn id="206" dur="500"/>
                                        <p:tgtEl>
                                          <p:spTgt spid="53"/>
                                        </p:tgtEl>
                                      </p:cBhvr>
                                    </p:animEffect>
                                    <p:set>
                                      <p:cBhvr>
                                        <p:cTn id="207" dur="1" fill="hold">
                                          <p:stCondLst>
                                            <p:cond delay="499"/>
                                          </p:stCondLst>
                                        </p:cTn>
                                        <p:tgtEl>
                                          <p:spTgt spid="53"/>
                                        </p:tgtEl>
                                        <p:attrNameLst>
                                          <p:attrName>style.visibility</p:attrName>
                                        </p:attrNameLst>
                                      </p:cBhvr>
                                      <p:to>
                                        <p:strVal val="hidden"/>
                                      </p:to>
                                    </p:set>
                                  </p:childTnLst>
                                </p:cTn>
                              </p:par>
                              <p:par>
                                <p:cTn id="208" presetID="10" presetClass="exit" presetSubtype="0" fill="hold" grpId="1" nodeType="withEffect">
                                  <p:stCondLst>
                                    <p:cond delay="0"/>
                                  </p:stCondLst>
                                  <p:childTnLst>
                                    <p:animEffect transition="out" filter="fade">
                                      <p:cBhvr>
                                        <p:cTn id="209" dur="500"/>
                                        <p:tgtEl>
                                          <p:spTgt spid="44"/>
                                        </p:tgtEl>
                                      </p:cBhvr>
                                    </p:animEffect>
                                    <p:set>
                                      <p:cBhvr>
                                        <p:cTn id="210" dur="1" fill="hold">
                                          <p:stCondLst>
                                            <p:cond delay="499"/>
                                          </p:stCondLst>
                                        </p:cTn>
                                        <p:tgtEl>
                                          <p:spTgt spid="44"/>
                                        </p:tgtEl>
                                        <p:attrNameLst>
                                          <p:attrName>style.visibility</p:attrName>
                                        </p:attrNameLst>
                                      </p:cBhvr>
                                      <p:to>
                                        <p:strVal val="hidden"/>
                                      </p:to>
                                    </p:set>
                                  </p:childTnLst>
                                </p:cTn>
                              </p:par>
                              <p:par>
                                <p:cTn id="211" presetID="10" presetClass="exit" presetSubtype="0" fill="hold" grpId="1" nodeType="withEffect">
                                  <p:stCondLst>
                                    <p:cond delay="0"/>
                                  </p:stCondLst>
                                  <p:childTnLst>
                                    <p:animEffect transition="out" filter="fade">
                                      <p:cBhvr>
                                        <p:cTn id="212" dur="500"/>
                                        <p:tgtEl>
                                          <p:spTgt spid="45"/>
                                        </p:tgtEl>
                                      </p:cBhvr>
                                    </p:animEffect>
                                    <p:set>
                                      <p:cBhvr>
                                        <p:cTn id="213" dur="1" fill="hold">
                                          <p:stCondLst>
                                            <p:cond delay="499"/>
                                          </p:stCondLst>
                                        </p:cTn>
                                        <p:tgtEl>
                                          <p:spTgt spid="45"/>
                                        </p:tgtEl>
                                        <p:attrNameLst>
                                          <p:attrName>style.visibility</p:attrName>
                                        </p:attrNameLst>
                                      </p:cBhvr>
                                      <p:to>
                                        <p:strVal val="hidden"/>
                                      </p:to>
                                    </p:set>
                                  </p:childTnLst>
                                </p:cTn>
                              </p:par>
                              <p:par>
                                <p:cTn id="214" presetID="10" presetClass="exit" presetSubtype="0" fill="hold" grpId="1" nodeType="withEffect">
                                  <p:stCondLst>
                                    <p:cond delay="0"/>
                                  </p:stCondLst>
                                  <p:childTnLst>
                                    <p:animEffect transition="out" filter="fade">
                                      <p:cBhvr>
                                        <p:cTn id="215" dur="500"/>
                                        <p:tgtEl>
                                          <p:spTgt spid="46"/>
                                        </p:tgtEl>
                                      </p:cBhvr>
                                    </p:animEffect>
                                    <p:set>
                                      <p:cBhvr>
                                        <p:cTn id="216" dur="1" fill="hold">
                                          <p:stCondLst>
                                            <p:cond delay="499"/>
                                          </p:stCondLst>
                                        </p:cTn>
                                        <p:tgtEl>
                                          <p:spTgt spid="46"/>
                                        </p:tgtEl>
                                        <p:attrNameLst>
                                          <p:attrName>style.visibility</p:attrName>
                                        </p:attrNameLst>
                                      </p:cBhvr>
                                      <p:to>
                                        <p:strVal val="hidden"/>
                                      </p:to>
                                    </p:set>
                                  </p:childTnLst>
                                </p:cTn>
                              </p:par>
                              <p:par>
                                <p:cTn id="217" presetID="10" presetClass="exit" presetSubtype="0" fill="hold" grpId="1" nodeType="withEffect">
                                  <p:stCondLst>
                                    <p:cond delay="0"/>
                                  </p:stCondLst>
                                  <p:childTnLst>
                                    <p:animEffect transition="out" filter="fade">
                                      <p:cBhvr>
                                        <p:cTn id="218" dur="500"/>
                                        <p:tgtEl>
                                          <p:spTgt spid="54"/>
                                        </p:tgtEl>
                                      </p:cBhvr>
                                    </p:animEffect>
                                    <p:set>
                                      <p:cBhvr>
                                        <p:cTn id="219" dur="1" fill="hold">
                                          <p:stCondLst>
                                            <p:cond delay="499"/>
                                          </p:stCondLst>
                                        </p:cTn>
                                        <p:tgtEl>
                                          <p:spTgt spid="54"/>
                                        </p:tgtEl>
                                        <p:attrNameLst>
                                          <p:attrName>style.visibility</p:attrName>
                                        </p:attrNameLst>
                                      </p:cBhvr>
                                      <p:to>
                                        <p:strVal val="hidden"/>
                                      </p:to>
                                    </p:set>
                                  </p:childTnLst>
                                </p:cTn>
                              </p:par>
                              <p:par>
                                <p:cTn id="220" presetID="10" presetClass="exit" presetSubtype="0" fill="hold" grpId="1" nodeType="withEffect">
                                  <p:stCondLst>
                                    <p:cond delay="0"/>
                                  </p:stCondLst>
                                  <p:childTnLst>
                                    <p:animEffect transition="out" filter="fade">
                                      <p:cBhvr>
                                        <p:cTn id="221" dur="500"/>
                                        <p:tgtEl>
                                          <p:spTgt spid="47"/>
                                        </p:tgtEl>
                                      </p:cBhvr>
                                    </p:animEffect>
                                    <p:set>
                                      <p:cBhvr>
                                        <p:cTn id="222" dur="1" fill="hold">
                                          <p:stCondLst>
                                            <p:cond delay="499"/>
                                          </p:stCondLst>
                                        </p:cTn>
                                        <p:tgtEl>
                                          <p:spTgt spid="47"/>
                                        </p:tgtEl>
                                        <p:attrNameLst>
                                          <p:attrName>style.visibility</p:attrName>
                                        </p:attrNameLst>
                                      </p:cBhvr>
                                      <p:to>
                                        <p:strVal val="hidden"/>
                                      </p:to>
                                    </p:set>
                                  </p:childTnLst>
                                </p:cTn>
                              </p:par>
                              <p:par>
                                <p:cTn id="223" presetID="10" presetClass="exit" presetSubtype="0" fill="hold" grpId="1" nodeType="withEffect">
                                  <p:stCondLst>
                                    <p:cond delay="0"/>
                                  </p:stCondLst>
                                  <p:childTnLst>
                                    <p:animEffect transition="out" filter="fade">
                                      <p:cBhvr>
                                        <p:cTn id="224" dur="500"/>
                                        <p:tgtEl>
                                          <p:spTgt spid="55"/>
                                        </p:tgtEl>
                                      </p:cBhvr>
                                    </p:animEffect>
                                    <p:set>
                                      <p:cBhvr>
                                        <p:cTn id="225" dur="1" fill="hold">
                                          <p:stCondLst>
                                            <p:cond delay="499"/>
                                          </p:stCondLst>
                                        </p:cTn>
                                        <p:tgtEl>
                                          <p:spTgt spid="55"/>
                                        </p:tgtEl>
                                        <p:attrNameLst>
                                          <p:attrName>style.visibility</p:attrName>
                                        </p:attrNameLst>
                                      </p:cBhvr>
                                      <p:to>
                                        <p:strVal val="hidden"/>
                                      </p:to>
                                    </p:set>
                                  </p:childTnLst>
                                </p:cTn>
                              </p:par>
                              <p:par>
                                <p:cTn id="226" presetID="10" presetClass="exit" presetSubtype="0" fill="hold" grpId="1" nodeType="withEffect">
                                  <p:stCondLst>
                                    <p:cond delay="0"/>
                                  </p:stCondLst>
                                  <p:childTnLst>
                                    <p:animEffect transition="out" filter="fade">
                                      <p:cBhvr>
                                        <p:cTn id="227" dur="500"/>
                                        <p:tgtEl>
                                          <p:spTgt spid="48"/>
                                        </p:tgtEl>
                                      </p:cBhvr>
                                    </p:animEffect>
                                    <p:set>
                                      <p:cBhvr>
                                        <p:cTn id="228" dur="1" fill="hold">
                                          <p:stCondLst>
                                            <p:cond delay="499"/>
                                          </p:stCondLst>
                                        </p:cTn>
                                        <p:tgtEl>
                                          <p:spTgt spid="48"/>
                                        </p:tgtEl>
                                        <p:attrNameLst>
                                          <p:attrName>style.visibility</p:attrName>
                                        </p:attrNameLst>
                                      </p:cBhvr>
                                      <p:to>
                                        <p:strVal val="hidden"/>
                                      </p:to>
                                    </p:set>
                                  </p:childTnLst>
                                </p:cTn>
                              </p:par>
                              <p:par>
                                <p:cTn id="229" presetID="10" presetClass="exit" presetSubtype="0" fill="hold" grpId="1" nodeType="withEffect">
                                  <p:stCondLst>
                                    <p:cond delay="0"/>
                                  </p:stCondLst>
                                  <p:childTnLst>
                                    <p:animEffect transition="out" filter="fade">
                                      <p:cBhvr>
                                        <p:cTn id="230" dur="500"/>
                                        <p:tgtEl>
                                          <p:spTgt spid="49"/>
                                        </p:tgtEl>
                                      </p:cBhvr>
                                    </p:animEffect>
                                    <p:set>
                                      <p:cBhvr>
                                        <p:cTn id="231" dur="1" fill="hold">
                                          <p:stCondLst>
                                            <p:cond delay="499"/>
                                          </p:stCondLst>
                                        </p:cTn>
                                        <p:tgtEl>
                                          <p:spTgt spid="49"/>
                                        </p:tgtEl>
                                        <p:attrNameLst>
                                          <p:attrName>style.visibility</p:attrName>
                                        </p:attrNameLst>
                                      </p:cBhvr>
                                      <p:to>
                                        <p:strVal val="hidden"/>
                                      </p:to>
                                    </p:set>
                                  </p:childTnLst>
                                </p:cTn>
                              </p:par>
                              <p:par>
                                <p:cTn id="232" presetID="10" presetClass="exit" presetSubtype="0" fill="hold" grpId="1" nodeType="withEffect">
                                  <p:stCondLst>
                                    <p:cond delay="0"/>
                                  </p:stCondLst>
                                  <p:childTnLst>
                                    <p:animEffect transition="out" filter="fade">
                                      <p:cBhvr>
                                        <p:cTn id="233" dur="500"/>
                                        <p:tgtEl>
                                          <p:spTgt spid="39"/>
                                        </p:tgtEl>
                                      </p:cBhvr>
                                    </p:animEffect>
                                    <p:set>
                                      <p:cBhvr>
                                        <p:cTn id="234" dur="1" fill="hold">
                                          <p:stCondLst>
                                            <p:cond delay="499"/>
                                          </p:stCondLst>
                                        </p:cTn>
                                        <p:tgtEl>
                                          <p:spTgt spid="39"/>
                                        </p:tgtEl>
                                        <p:attrNameLst>
                                          <p:attrName>style.visibility</p:attrName>
                                        </p:attrNameLst>
                                      </p:cBhvr>
                                      <p:to>
                                        <p:strVal val="hidden"/>
                                      </p:to>
                                    </p:set>
                                  </p:childTnLst>
                                </p:cTn>
                              </p:par>
                              <p:par>
                                <p:cTn id="235" presetID="10" presetClass="exit" presetSubtype="0" fill="hold" grpId="1" nodeType="withEffect">
                                  <p:stCondLst>
                                    <p:cond delay="0"/>
                                  </p:stCondLst>
                                  <p:childTnLst>
                                    <p:animEffect transition="out" filter="fade">
                                      <p:cBhvr>
                                        <p:cTn id="236" dur="500"/>
                                        <p:tgtEl>
                                          <p:spTgt spid="40"/>
                                        </p:tgtEl>
                                      </p:cBhvr>
                                    </p:animEffect>
                                    <p:set>
                                      <p:cBhvr>
                                        <p:cTn id="237" dur="1" fill="hold">
                                          <p:stCondLst>
                                            <p:cond delay="499"/>
                                          </p:stCondLst>
                                        </p:cTn>
                                        <p:tgtEl>
                                          <p:spTgt spid="40"/>
                                        </p:tgtEl>
                                        <p:attrNameLst>
                                          <p:attrName>style.visibility</p:attrName>
                                        </p:attrNameLst>
                                      </p:cBhvr>
                                      <p:to>
                                        <p:strVal val="hidden"/>
                                      </p:to>
                                    </p:set>
                                  </p:childTnLst>
                                </p:cTn>
                              </p:par>
                            </p:childTnLst>
                          </p:cTn>
                        </p:par>
                        <p:par>
                          <p:cTn id="238" fill="hold">
                            <p:stCondLst>
                              <p:cond delay="500"/>
                            </p:stCondLst>
                            <p:childTnLst>
                              <p:par>
                                <p:cTn id="239" presetID="10" presetClass="entr" presetSubtype="0" fill="hold" nodeType="afterEffect">
                                  <p:stCondLst>
                                    <p:cond delay="0"/>
                                  </p:stCondLst>
                                  <p:childTnLst>
                                    <p:set>
                                      <p:cBhvr>
                                        <p:cTn id="240" dur="1" fill="hold">
                                          <p:stCondLst>
                                            <p:cond delay="0"/>
                                          </p:stCondLst>
                                        </p:cTn>
                                        <p:tgtEl>
                                          <p:spTgt spid="1044"/>
                                        </p:tgtEl>
                                        <p:attrNameLst>
                                          <p:attrName>style.visibility</p:attrName>
                                        </p:attrNameLst>
                                      </p:cBhvr>
                                      <p:to>
                                        <p:strVal val="visible"/>
                                      </p:to>
                                    </p:set>
                                    <p:animEffect transition="in" filter="fade">
                                      <p:cBhvr>
                                        <p:cTn id="241" dur="5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P spid="21" grpId="0"/>
      <p:bldP spid="25" grpId="0"/>
      <p:bldP spid="25" grpId="1"/>
      <p:bldP spid="26" grpId="0"/>
      <p:bldP spid="26" grpId="1"/>
      <p:bldP spid="19" grpId="0" animBg="1"/>
      <p:bldP spid="19" grpId="1" animBg="1"/>
      <p:bldP spid="28" grpId="0" animBg="1"/>
      <p:bldP spid="28" grpId="1" animBg="1"/>
      <p:bldP spid="36" grpId="0"/>
      <p:bldP spid="36" grpId="1"/>
      <p:bldP spid="39" grpId="0"/>
      <p:bldP spid="39" grpId="1"/>
      <p:bldP spid="40" grpId="0"/>
      <p:bldP spid="40" grpId="1"/>
      <p:bldP spid="22" grpId="0" animBg="1"/>
      <p:bldP spid="22"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278FF222-8BB6-49D2-A3F4-5F1356DC8D5C}"/>
              </a:ext>
            </a:extLst>
          </p:cNvPr>
          <p:cNvSpPr txBox="1"/>
          <p:nvPr/>
        </p:nvSpPr>
        <p:spPr>
          <a:xfrm>
            <a:off x="432561" y="619843"/>
            <a:ext cx="3990195" cy="400110"/>
          </a:xfrm>
          <a:prstGeom prst="rect">
            <a:avLst/>
          </a:prstGeom>
          <a:noFill/>
        </p:spPr>
        <p:txBody>
          <a:bodyPr wrap="none" rtlCol="0">
            <a:spAutoFit/>
          </a:bodyPr>
          <a:lstStyle/>
          <a:p>
            <a:r>
              <a:rPr lang="en-US" sz="2000" b="1" dirty="0">
                <a:solidFill>
                  <a:schemeClr val="accent1">
                    <a:lumMod val="75000"/>
                  </a:schemeClr>
                </a:solidFill>
              </a:rPr>
              <a:t>Supervised Learning Examples</a:t>
            </a:r>
          </a:p>
        </p:txBody>
      </p:sp>
      <p:sp>
        <p:nvSpPr>
          <p:cNvPr id="3" name="Rectangle 2">
            <a:extLst>
              <a:ext uri="{FF2B5EF4-FFF2-40B4-BE49-F238E27FC236}">
                <a16:creationId xmlns:a16="http://schemas.microsoft.com/office/drawing/2014/main" id="{661BD2BE-CB56-4DFA-9883-720D79A97DD7}"/>
              </a:ext>
            </a:extLst>
          </p:cNvPr>
          <p:cNvSpPr/>
          <p:nvPr/>
        </p:nvSpPr>
        <p:spPr>
          <a:xfrm>
            <a:off x="147226" y="103069"/>
            <a:ext cx="3307316" cy="496996"/>
          </a:xfrm>
          <a:prstGeom prst="rect">
            <a:avLst/>
          </a:prstGeom>
        </p:spPr>
        <p:txBody>
          <a:bodyPr wrap="none">
            <a:spAutoFit/>
          </a:bodyPr>
          <a:lstStyle/>
          <a:p>
            <a:pPr marL="285750" indent="-285750">
              <a:lnSpc>
                <a:spcPct val="150000"/>
              </a:lnSpc>
              <a:buFont typeface="Wingdings" panose="05000000000000000000" pitchFamily="2" charset="2"/>
              <a:buChar char="Ø"/>
            </a:pPr>
            <a:r>
              <a:rPr lang="en-US" sz="2000" b="1" dirty="0"/>
              <a:t>Machine learning types</a:t>
            </a:r>
          </a:p>
        </p:txBody>
      </p:sp>
      <p:grpSp>
        <p:nvGrpSpPr>
          <p:cNvPr id="2" name="Group 1">
            <a:extLst>
              <a:ext uri="{FF2B5EF4-FFF2-40B4-BE49-F238E27FC236}">
                <a16:creationId xmlns:a16="http://schemas.microsoft.com/office/drawing/2014/main" id="{EC9E9E64-0010-404E-A6D6-86AF521B51C2}"/>
              </a:ext>
            </a:extLst>
          </p:cNvPr>
          <p:cNvGrpSpPr/>
          <p:nvPr/>
        </p:nvGrpSpPr>
        <p:grpSpPr>
          <a:xfrm>
            <a:off x="5555567" y="4105753"/>
            <a:ext cx="6443944" cy="2640733"/>
            <a:chOff x="289931" y="3198587"/>
            <a:chExt cx="6068122" cy="2486721"/>
          </a:xfrm>
        </p:grpSpPr>
        <p:pic>
          <p:nvPicPr>
            <p:cNvPr id="1026" name="Picture 2" descr="â3d face recognition deep neural networkâçå¾çæç´¢ç»æ">
              <a:extLst>
                <a:ext uri="{FF2B5EF4-FFF2-40B4-BE49-F238E27FC236}">
                  <a16:creationId xmlns:a16="http://schemas.microsoft.com/office/drawing/2014/main" id="{F2BA15CE-102F-4879-BC8A-476AB63186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4" t="1503" r="1475" b="42439"/>
            <a:stretch/>
          </p:blipFill>
          <p:spPr bwMode="auto">
            <a:xfrm>
              <a:off x="289931" y="3198587"/>
              <a:ext cx="6068122" cy="198673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 descr="â3d face recognition deep neural networkâçå¾çæç´¢ç»æ">
              <a:extLst>
                <a:ext uri="{FF2B5EF4-FFF2-40B4-BE49-F238E27FC236}">
                  <a16:creationId xmlns:a16="http://schemas.microsoft.com/office/drawing/2014/main" id="{E57B34FD-006F-488A-8340-69FD8D1B50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14" t="74641" r="1475" b="14083"/>
            <a:stretch/>
          </p:blipFill>
          <p:spPr bwMode="auto">
            <a:xfrm>
              <a:off x="289931" y="5285677"/>
              <a:ext cx="6068122" cy="399631"/>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4" descr="âhandwritten digit recognitionâçå¾çæç´¢ç»æ">
            <a:extLst>
              <a:ext uri="{FF2B5EF4-FFF2-40B4-BE49-F238E27FC236}">
                <a16:creationId xmlns:a16="http://schemas.microsoft.com/office/drawing/2014/main" id="{0285FF20-20FD-4C01-8F49-FCEB0AEA68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90" y="1839951"/>
            <a:ext cx="4862320" cy="491498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3FD6F7-38BF-402C-B9E5-07DCE5BBF9E5}"/>
              </a:ext>
            </a:extLst>
          </p:cNvPr>
          <p:cNvPicPr>
            <a:picLocks noChangeAspect="1"/>
          </p:cNvPicPr>
          <p:nvPr/>
        </p:nvPicPr>
        <p:blipFill rotWithShape="1">
          <a:blip r:embed="rId5"/>
          <a:srcRect l="46281" t="27317" r="1859" b="25041"/>
          <a:stretch/>
        </p:blipFill>
        <p:spPr>
          <a:xfrm>
            <a:off x="5555567" y="600065"/>
            <a:ext cx="6322743" cy="3267308"/>
          </a:xfrm>
          <a:prstGeom prst="rect">
            <a:avLst/>
          </a:prstGeom>
        </p:spPr>
      </p:pic>
      <p:sp>
        <p:nvSpPr>
          <p:cNvPr id="6" name="TextBox 5">
            <a:extLst>
              <a:ext uri="{FF2B5EF4-FFF2-40B4-BE49-F238E27FC236}">
                <a16:creationId xmlns:a16="http://schemas.microsoft.com/office/drawing/2014/main" id="{CBE9322D-D532-4B9E-BCA3-D2B080B04716}"/>
              </a:ext>
            </a:extLst>
          </p:cNvPr>
          <p:cNvSpPr txBox="1"/>
          <p:nvPr/>
        </p:nvSpPr>
        <p:spPr>
          <a:xfrm>
            <a:off x="753760" y="1264099"/>
            <a:ext cx="3982180" cy="430887"/>
          </a:xfrm>
          <a:prstGeom prst="rect">
            <a:avLst/>
          </a:prstGeom>
          <a:noFill/>
        </p:spPr>
        <p:txBody>
          <a:bodyPr wrap="none" rtlCol="0">
            <a:spAutoFit/>
          </a:bodyPr>
          <a:lstStyle/>
          <a:p>
            <a:r>
              <a:rPr lang="en-US" sz="2200" dirty="0"/>
              <a:t>Handwritten Digit Recognition </a:t>
            </a:r>
          </a:p>
        </p:txBody>
      </p:sp>
      <p:sp>
        <p:nvSpPr>
          <p:cNvPr id="58" name="Right Triangle 57">
            <a:extLst>
              <a:ext uri="{FF2B5EF4-FFF2-40B4-BE49-F238E27FC236}">
                <a16:creationId xmlns:a16="http://schemas.microsoft.com/office/drawing/2014/main" id="{EA662E1E-F471-40FE-BC53-F76030E84FBB}"/>
              </a:ext>
            </a:extLst>
          </p:cNvPr>
          <p:cNvSpPr/>
          <p:nvPr/>
        </p:nvSpPr>
        <p:spPr>
          <a:xfrm flipH="1">
            <a:off x="11634386" y="6300386"/>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5</a:t>
            </a:r>
          </a:p>
        </p:txBody>
      </p:sp>
    </p:spTree>
    <p:extLst>
      <p:ext uri="{BB962C8B-B14F-4D97-AF65-F5344CB8AC3E}">
        <p14:creationId xmlns:p14="http://schemas.microsoft.com/office/powerpoint/2010/main" val="3182966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8778331-DC3F-4941-AC50-4DAB3A282832}"/>
              </a:ext>
            </a:extLst>
          </p:cNvPr>
          <p:cNvGrpSpPr/>
          <p:nvPr/>
        </p:nvGrpSpPr>
        <p:grpSpPr>
          <a:xfrm>
            <a:off x="7434909" y="493358"/>
            <a:ext cx="4707207" cy="3440454"/>
            <a:chOff x="7434909" y="103069"/>
            <a:chExt cx="4707207" cy="3440454"/>
          </a:xfrm>
        </p:grpSpPr>
        <p:pic>
          <p:nvPicPr>
            <p:cNvPr id="3074" name="Picture 2" descr="https://cdn-images-1.medium.com/max/1600/0*rsIGV0O1n-shAoYm.">
              <a:extLst>
                <a:ext uri="{FF2B5EF4-FFF2-40B4-BE49-F238E27FC236}">
                  <a16:creationId xmlns:a16="http://schemas.microsoft.com/office/drawing/2014/main" id="{E418003F-0D13-4524-A1FF-C893E7C3CC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511"/>
            <a:stretch/>
          </p:blipFill>
          <p:spPr bwMode="auto">
            <a:xfrm>
              <a:off x="7434909" y="167284"/>
              <a:ext cx="2314575" cy="311963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1600/0*rsIGV0O1n-shAoYm.">
              <a:extLst>
                <a:ext uri="{FF2B5EF4-FFF2-40B4-BE49-F238E27FC236}">
                  <a16:creationId xmlns:a16="http://schemas.microsoft.com/office/drawing/2014/main" id="{26D0DAB4-5653-4422-80E3-FF75BF6E724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552" b="282"/>
            <a:stretch/>
          </p:blipFill>
          <p:spPr bwMode="auto">
            <a:xfrm>
              <a:off x="9827541" y="103069"/>
              <a:ext cx="2314575" cy="3440454"/>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Rectangle 2">
            <a:extLst>
              <a:ext uri="{FF2B5EF4-FFF2-40B4-BE49-F238E27FC236}">
                <a16:creationId xmlns:a16="http://schemas.microsoft.com/office/drawing/2014/main" id="{661BD2BE-CB56-4DFA-9883-720D79A97DD7}"/>
              </a:ext>
            </a:extLst>
          </p:cNvPr>
          <p:cNvSpPr/>
          <p:nvPr/>
        </p:nvSpPr>
        <p:spPr>
          <a:xfrm>
            <a:off x="147226" y="103069"/>
            <a:ext cx="3307316" cy="496996"/>
          </a:xfrm>
          <a:prstGeom prst="rect">
            <a:avLst/>
          </a:prstGeom>
        </p:spPr>
        <p:txBody>
          <a:bodyPr wrap="none">
            <a:spAutoFit/>
          </a:bodyPr>
          <a:lstStyle/>
          <a:p>
            <a:pPr marL="285750" indent="-285750">
              <a:lnSpc>
                <a:spcPct val="150000"/>
              </a:lnSpc>
              <a:buFont typeface="Wingdings" panose="05000000000000000000" pitchFamily="2" charset="2"/>
              <a:buChar char="Ø"/>
            </a:pPr>
            <a:r>
              <a:rPr lang="en-US" sz="2000" b="1" dirty="0"/>
              <a:t>Machine learning types</a:t>
            </a:r>
          </a:p>
        </p:txBody>
      </p:sp>
      <p:sp>
        <p:nvSpPr>
          <p:cNvPr id="9" name="TextBox 8">
            <a:extLst>
              <a:ext uri="{FF2B5EF4-FFF2-40B4-BE49-F238E27FC236}">
                <a16:creationId xmlns:a16="http://schemas.microsoft.com/office/drawing/2014/main" id="{584E2331-4386-49F6-9C04-969A1391F1DC}"/>
              </a:ext>
            </a:extLst>
          </p:cNvPr>
          <p:cNvSpPr txBox="1"/>
          <p:nvPr/>
        </p:nvSpPr>
        <p:spPr>
          <a:xfrm>
            <a:off x="410259" y="600065"/>
            <a:ext cx="4304383" cy="400110"/>
          </a:xfrm>
          <a:prstGeom prst="rect">
            <a:avLst/>
          </a:prstGeom>
          <a:noFill/>
        </p:spPr>
        <p:txBody>
          <a:bodyPr wrap="none" rtlCol="0">
            <a:spAutoFit/>
          </a:bodyPr>
          <a:lstStyle/>
          <a:p>
            <a:r>
              <a:rPr lang="en-US" sz="2000" b="1" dirty="0">
                <a:solidFill>
                  <a:schemeClr val="accent1">
                    <a:lumMod val="75000"/>
                  </a:schemeClr>
                </a:solidFill>
              </a:rPr>
              <a:t>Unsupervised Learning Examples</a:t>
            </a:r>
          </a:p>
        </p:txBody>
      </p:sp>
      <p:pic>
        <p:nvPicPr>
          <p:cNvPr id="4" name="Picture 3">
            <a:extLst>
              <a:ext uri="{FF2B5EF4-FFF2-40B4-BE49-F238E27FC236}">
                <a16:creationId xmlns:a16="http://schemas.microsoft.com/office/drawing/2014/main" id="{58322C54-47F0-40C3-BCB9-1DE14DF6582C}"/>
              </a:ext>
            </a:extLst>
          </p:cNvPr>
          <p:cNvPicPr>
            <a:picLocks noChangeAspect="1"/>
          </p:cNvPicPr>
          <p:nvPr/>
        </p:nvPicPr>
        <p:blipFill rotWithShape="1">
          <a:blip r:embed="rId4"/>
          <a:srcRect l="4756" t="26583" r="50000" b="12278"/>
          <a:stretch/>
        </p:blipFill>
        <p:spPr>
          <a:xfrm>
            <a:off x="518943" y="1649043"/>
            <a:ext cx="6352362" cy="4828481"/>
          </a:xfrm>
          <a:prstGeom prst="rect">
            <a:avLst/>
          </a:prstGeom>
        </p:spPr>
      </p:pic>
      <p:pic>
        <p:nvPicPr>
          <p:cNvPr id="5" name="Picture 4">
            <a:extLst>
              <a:ext uri="{FF2B5EF4-FFF2-40B4-BE49-F238E27FC236}">
                <a16:creationId xmlns:a16="http://schemas.microsoft.com/office/drawing/2014/main" id="{00E759B3-1AFE-4E91-86C2-EA9243963044}"/>
              </a:ext>
            </a:extLst>
          </p:cNvPr>
          <p:cNvPicPr>
            <a:picLocks noChangeAspect="1"/>
          </p:cNvPicPr>
          <p:nvPr/>
        </p:nvPicPr>
        <p:blipFill rotWithShape="1">
          <a:blip r:embed="rId5"/>
          <a:srcRect l="54756" t="32520" r="5427" b="16910"/>
          <a:stretch/>
        </p:blipFill>
        <p:spPr>
          <a:xfrm>
            <a:off x="6790289" y="3571084"/>
            <a:ext cx="4600977" cy="3286916"/>
          </a:xfrm>
          <a:prstGeom prst="rect">
            <a:avLst/>
          </a:prstGeom>
        </p:spPr>
      </p:pic>
      <p:sp>
        <p:nvSpPr>
          <p:cNvPr id="15" name="TextBox 14">
            <a:extLst>
              <a:ext uri="{FF2B5EF4-FFF2-40B4-BE49-F238E27FC236}">
                <a16:creationId xmlns:a16="http://schemas.microsoft.com/office/drawing/2014/main" id="{A7AE8576-F1D5-4975-9729-B803395690D3}"/>
              </a:ext>
            </a:extLst>
          </p:cNvPr>
          <p:cNvSpPr txBox="1"/>
          <p:nvPr/>
        </p:nvSpPr>
        <p:spPr>
          <a:xfrm>
            <a:off x="8424442" y="100359"/>
            <a:ext cx="2650084" cy="430887"/>
          </a:xfrm>
          <a:prstGeom prst="rect">
            <a:avLst/>
          </a:prstGeom>
          <a:noFill/>
        </p:spPr>
        <p:txBody>
          <a:bodyPr wrap="none" rtlCol="0">
            <a:spAutoFit/>
          </a:bodyPr>
          <a:lstStyle/>
          <a:p>
            <a:r>
              <a:rPr lang="en-US" sz="2200" dirty="0"/>
              <a:t>I</a:t>
            </a:r>
            <a:r>
              <a:rPr lang="en-US" altLang="zh-CN" sz="2200" dirty="0"/>
              <a:t>mage compression</a:t>
            </a:r>
            <a:endParaRPr lang="en-US" sz="2200" dirty="0"/>
          </a:p>
        </p:txBody>
      </p:sp>
      <p:sp>
        <p:nvSpPr>
          <p:cNvPr id="19" name="Right Triangle 18">
            <a:extLst>
              <a:ext uri="{FF2B5EF4-FFF2-40B4-BE49-F238E27FC236}">
                <a16:creationId xmlns:a16="http://schemas.microsoft.com/office/drawing/2014/main" id="{18E524FE-8D1F-4587-95EB-3700A2276B80}"/>
              </a:ext>
            </a:extLst>
          </p:cNvPr>
          <p:cNvSpPr/>
          <p:nvPr/>
        </p:nvSpPr>
        <p:spPr>
          <a:xfrm flipH="1">
            <a:off x="11634386" y="6300386"/>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6</a:t>
            </a:r>
          </a:p>
        </p:txBody>
      </p:sp>
    </p:spTree>
    <p:extLst>
      <p:ext uri="{BB962C8B-B14F-4D97-AF65-F5344CB8AC3E}">
        <p14:creationId xmlns:p14="http://schemas.microsoft.com/office/powerpoint/2010/main" val="119351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âmachine learning algorithmsâçå¾çæç´¢ç»æ">
            <a:extLst>
              <a:ext uri="{FF2B5EF4-FFF2-40B4-BE49-F238E27FC236}">
                <a16:creationId xmlns:a16="http://schemas.microsoft.com/office/drawing/2014/main" id="{F6D3989B-86AA-418C-947C-DE844FD7BD9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318"/>
          <a:stretch/>
        </p:blipFill>
        <p:spPr bwMode="auto">
          <a:xfrm>
            <a:off x="7606666" y="427462"/>
            <a:ext cx="3676327" cy="65159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âmachine learning algorithmsâçå¾çæç´¢ç»æ">
            <a:extLst>
              <a:ext uri="{FF2B5EF4-FFF2-40B4-BE49-F238E27FC236}">
                <a16:creationId xmlns:a16="http://schemas.microsoft.com/office/drawing/2014/main" id="{6B585CED-C3B7-46CD-AD05-B415A99773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7122"/>
          <a:stretch/>
        </p:blipFill>
        <p:spPr bwMode="auto">
          <a:xfrm>
            <a:off x="1759474" y="428338"/>
            <a:ext cx="4075112" cy="65159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âmachine learning algorithmsâçå¾çæç´¢ç»æ">
            <a:extLst>
              <a:ext uri="{FF2B5EF4-FFF2-40B4-BE49-F238E27FC236}">
                <a16:creationId xmlns:a16="http://schemas.microsoft.com/office/drawing/2014/main" id="{45E81D3E-A46A-40FE-9E46-5832796FFB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508" r="38623"/>
          <a:stretch/>
        </p:blipFill>
        <p:spPr bwMode="auto">
          <a:xfrm>
            <a:off x="5813279" y="427463"/>
            <a:ext cx="1793238" cy="651593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ïṣľîde">
            <a:extLst>
              <a:ext uri="{FF2B5EF4-FFF2-40B4-BE49-F238E27FC236}">
                <a16:creationId xmlns:a16="http://schemas.microsoft.com/office/drawing/2014/main" id="{20D59D97-C7E2-457E-8EB1-8E6C026A1090}"/>
              </a:ext>
            </a:extLst>
          </p:cNvPr>
          <p:cNvGrpSpPr/>
          <p:nvPr/>
        </p:nvGrpSpPr>
        <p:grpSpPr>
          <a:xfrm>
            <a:off x="-930109" y="1051361"/>
            <a:ext cx="2490640" cy="4778319"/>
            <a:chOff x="-930109" y="1051361"/>
            <a:chExt cx="2490640" cy="4778319"/>
          </a:xfrm>
        </p:grpSpPr>
        <p:sp>
          <p:nvSpPr>
            <p:cNvPr id="7" name="îSľïďe">
              <a:extLst>
                <a:ext uri="{FF2B5EF4-FFF2-40B4-BE49-F238E27FC236}">
                  <a16:creationId xmlns:a16="http://schemas.microsoft.com/office/drawing/2014/main" id="{CB26D27D-7462-4BC5-A44D-E207C27D72B5}"/>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8" name="íṡļîḍe">
              <a:extLst>
                <a:ext uri="{FF2B5EF4-FFF2-40B4-BE49-F238E27FC236}">
                  <a16:creationId xmlns:a16="http://schemas.microsoft.com/office/drawing/2014/main" id="{1D8A2053-E70B-4980-9493-575DAD3CCBE9}"/>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a:p>
          </p:txBody>
        </p:sp>
        <p:sp>
          <p:nvSpPr>
            <p:cNvPr id="9" name="ïŝ1ïḋe">
              <a:extLst>
                <a:ext uri="{FF2B5EF4-FFF2-40B4-BE49-F238E27FC236}">
                  <a16:creationId xmlns:a16="http://schemas.microsoft.com/office/drawing/2014/main" id="{37ADE38C-8FEE-4317-A5A6-22EF0F5777C8}"/>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grpSp>
        <p:nvGrpSpPr>
          <p:cNvPr id="5" name="Group 4">
            <a:extLst>
              <a:ext uri="{FF2B5EF4-FFF2-40B4-BE49-F238E27FC236}">
                <a16:creationId xmlns:a16="http://schemas.microsoft.com/office/drawing/2014/main" id="{0E0F23BA-E0AC-4117-93B1-147C3EF796BE}"/>
              </a:ext>
            </a:extLst>
          </p:cNvPr>
          <p:cNvGrpSpPr/>
          <p:nvPr/>
        </p:nvGrpSpPr>
        <p:grpSpPr>
          <a:xfrm>
            <a:off x="5625629" y="6118869"/>
            <a:ext cx="2168539" cy="729768"/>
            <a:chOff x="3666204" y="5640138"/>
            <a:chExt cx="1995948" cy="729768"/>
          </a:xfrm>
        </p:grpSpPr>
        <p:pic>
          <p:nvPicPr>
            <p:cNvPr id="4106" name="Picture 10" descr="âgold brush stroke pngâçå¾çæç´¢ç»æ">
              <a:extLst>
                <a:ext uri="{FF2B5EF4-FFF2-40B4-BE49-F238E27FC236}">
                  <a16:creationId xmlns:a16="http://schemas.microsoft.com/office/drawing/2014/main" id="{975120C5-D0D4-4BFE-8C9F-B50BB8503D4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V="1">
              <a:off x="3666204" y="5640138"/>
              <a:ext cx="1995948" cy="729768"/>
            </a:xfrm>
            <a:prstGeom prst="rect">
              <a:avLst/>
            </a:prstGeom>
            <a:noFill/>
            <a:effectLst>
              <a:outerShdw blurRad="50800" dist="50800" dir="5400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2BCAB86-5A1B-4B17-B060-BAD5FE9ED970}"/>
                </a:ext>
              </a:extLst>
            </p:cNvPr>
            <p:cNvSpPr txBox="1"/>
            <p:nvPr/>
          </p:nvSpPr>
          <p:spPr>
            <a:xfrm>
              <a:off x="3868660" y="5679976"/>
              <a:ext cx="1650516" cy="646331"/>
            </a:xfrm>
            <a:prstGeom prst="rect">
              <a:avLst/>
            </a:prstGeom>
            <a:noFill/>
          </p:spPr>
          <p:txBody>
            <a:bodyPr wrap="none" rtlCol="0">
              <a:spAutoFit/>
            </a:bodyPr>
            <a:lstStyle/>
            <a:p>
              <a:pPr algn="ctr"/>
              <a:r>
                <a:rPr lang="en-US" dirty="0">
                  <a:latin typeface="Calibri" panose="020F0502020204030204" pitchFamily="34" charset="0"/>
                  <a:cs typeface="Calibri" panose="020F0502020204030204" pitchFamily="34" charset="0"/>
                </a:rPr>
                <a:t>Support Vector </a:t>
              </a:r>
            </a:p>
            <a:p>
              <a:pPr algn="ctr"/>
              <a:r>
                <a:rPr lang="en-US" dirty="0">
                  <a:latin typeface="Calibri" panose="020F0502020204030204" pitchFamily="34" charset="0"/>
                  <a:cs typeface="Calibri" panose="020F0502020204030204" pitchFamily="34" charset="0"/>
                </a:rPr>
                <a:t>Machine</a:t>
              </a:r>
            </a:p>
          </p:txBody>
        </p:sp>
      </p:grpSp>
      <p:sp>
        <p:nvSpPr>
          <p:cNvPr id="13" name="Rectangle 12">
            <a:extLst>
              <a:ext uri="{FF2B5EF4-FFF2-40B4-BE49-F238E27FC236}">
                <a16:creationId xmlns:a16="http://schemas.microsoft.com/office/drawing/2014/main" id="{64E55582-4728-485F-BF17-BEE75426FDBD}"/>
              </a:ext>
            </a:extLst>
          </p:cNvPr>
          <p:cNvSpPr/>
          <p:nvPr/>
        </p:nvSpPr>
        <p:spPr>
          <a:xfrm>
            <a:off x="147226" y="103069"/>
            <a:ext cx="3946914" cy="496996"/>
          </a:xfrm>
          <a:prstGeom prst="rect">
            <a:avLst/>
          </a:prstGeom>
        </p:spPr>
        <p:txBody>
          <a:bodyPr wrap="none">
            <a:spAutoFit/>
          </a:bodyPr>
          <a:lstStyle/>
          <a:p>
            <a:pPr marL="285750" indent="-285750">
              <a:lnSpc>
                <a:spcPct val="150000"/>
              </a:lnSpc>
              <a:buFont typeface="Wingdings" panose="05000000000000000000" pitchFamily="2" charset="2"/>
              <a:buChar char="Ø"/>
            </a:pPr>
            <a:r>
              <a:rPr lang="en-US" sz="2000" b="1" dirty="0"/>
              <a:t>Machine learning algorithms</a:t>
            </a:r>
          </a:p>
        </p:txBody>
      </p:sp>
      <p:sp>
        <p:nvSpPr>
          <p:cNvPr id="14" name="Right Triangle 13">
            <a:extLst>
              <a:ext uri="{FF2B5EF4-FFF2-40B4-BE49-F238E27FC236}">
                <a16:creationId xmlns:a16="http://schemas.microsoft.com/office/drawing/2014/main" id="{BA850517-04EB-4B54-86C7-22AEAF9CA6EF}"/>
              </a:ext>
            </a:extLst>
          </p:cNvPr>
          <p:cNvSpPr/>
          <p:nvPr/>
        </p:nvSpPr>
        <p:spPr>
          <a:xfrm flipH="1">
            <a:off x="11634386" y="6300386"/>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7</a:t>
            </a:r>
          </a:p>
        </p:txBody>
      </p:sp>
    </p:spTree>
    <p:extLst>
      <p:ext uri="{BB962C8B-B14F-4D97-AF65-F5344CB8AC3E}">
        <p14:creationId xmlns:p14="http://schemas.microsoft.com/office/powerpoint/2010/main" val="336358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CCC80FB-618A-4C1A-B8F3-C4F26B662AB6}"/>
              </a:ext>
            </a:extLst>
          </p:cNvPr>
          <p:cNvSpPr/>
          <p:nvPr/>
        </p:nvSpPr>
        <p:spPr>
          <a:xfrm>
            <a:off x="1315361" y="375780"/>
            <a:ext cx="3120021" cy="400110"/>
          </a:xfrm>
          <a:prstGeom prst="rect">
            <a:avLst/>
          </a:prstGeom>
        </p:spPr>
        <p:txBody>
          <a:bodyPr wrap="none">
            <a:spAutoFit/>
          </a:bodyPr>
          <a:lstStyle/>
          <a:p>
            <a:r>
              <a:rPr lang="en-US" sz="2000" b="1" dirty="0">
                <a:solidFill>
                  <a:schemeClr val="accent1">
                    <a:lumMod val="75000"/>
                  </a:schemeClr>
                </a:solidFill>
              </a:rPr>
              <a:t>S</a:t>
            </a:r>
            <a:r>
              <a:rPr lang="en-US" altLang="zh-CN" sz="2000" b="1" dirty="0">
                <a:solidFill>
                  <a:schemeClr val="accent1">
                    <a:lumMod val="75000"/>
                  </a:schemeClr>
                </a:solidFill>
              </a:rPr>
              <a:t>upport Vector Machine</a:t>
            </a:r>
            <a:endParaRPr lang="en-US" sz="2000" b="1" dirty="0">
              <a:solidFill>
                <a:schemeClr val="accent1">
                  <a:lumMod val="75000"/>
                </a:schemeClr>
              </a:solidFill>
            </a:endParaRPr>
          </a:p>
        </p:txBody>
      </p:sp>
      <p:grpSp>
        <p:nvGrpSpPr>
          <p:cNvPr id="3" name="Group 2">
            <a:extLst>
              <a:ext uri="{FF2B5EF4-FFF2-40B4-BE49-F238E27FC236}">
                <a16:creationId xmlns:a16="http://schemas.microsoft.com/office/drawing/2014/main" id="{A4BB0D0B-4A49-4724-A07F-CD8462D71D09}"/>
              </a:ext>
            </a:extLst>
          </p:cNvPr>
          <p:cNvGrpSpPr/>
          <p:nvPr/>
        </p:nvGrpSpPr>
        <p:grpSpPr>
          <a:xfrm>
            <a:off x="6116320" y="109004"/>
            <a:ext cx="6004560" cy="2507787"/>
            <a:chOff x="2224462" y="3076941"/>
            <a:chExt cx="6665362" cy="2783769"/>
          </a:xfrm>
        </p:grpSpPr>
        <p:pic>
          <p:nvPicPr>
            <p:cNvPr id="5124" name="Picture 4" descr="âsupport vector machineâçå¾çæç´¢ç»æ">
              <a:extLst>
                <a:ext uri="{FF2B5EF4-FFF2-40B4-BE49-F238E27FC236}">
                  <a16:creationId xmlns:a16="http://schemas.microsoft.com/office/drawing/2014/main" id="{8C91D3E0-438D-44C9-A8EB-475B0719C9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4462" y="3076941"/>
              <a:ext cx="6665362" cy="27837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0C1F623-8F84-4713-B2B3-7931CCC31E33}"/>
                </a:ext>
              </a:extLst>
            </p:cNvPr>
            <p:cNvSpPr txBox="1"/>
            <p:nvPr/>
          </p:nvSpPr>
          <p:spPr>
            <a:xfrm rot="1826101">
              <a:off x="6070724" y="4171342"/>
              <a:ext cx="2279791" cy="338554"/>
            </a:xfrm>
            <a:prstGeom prst="rect">
              <a:avLst/>
            </a:prstGeom>
            <a:solidFill>
              <a:schemeClr val="bg1"/>
            </a:solidFill>
          </p:spPr>
          <p:txBody>
            <a:bodyPr wrap="none" rtlCol="0">
              <a:spAutoFit/>
            </a:bodyPr>
            <a:lstStyle/>
            <a:p>
              <a:r>
                <a:rPr lang="en-US" sz="1600" dirty="0">
                  <a:effectLst>
                    <a:outerShdw blurRad="50800" dist="50800" dir="5400000" algn="ctr" rotWithShape="0">
                      <a:schemeClr val="bg1"/>
                    </a:outerShdw>
                  </a:effectLst>
                </a:rPr>
                <a:t>Separation Hyperplane</a:t>
              </a:r>
            </a:p>
          </p:txBody>
        </p:sp>
      </p:grpSp>
      <p:sp>
        <p:nvSpPr>
          <p:cNvPr id="16" name="Rectangle 15">
            <a:extLst>
              <a:ext uri="{FF2B5EF4-FFF2-40B4-BE49-F238E27FC236}">
                <a16:creationId xmlns:a16="http://schemas.microsoft.com/office/drawing/2014/main" id="{3AD99B55-DD7E-423B-9A2B-CFEFD9365253}"/>
              </a:ext>
            </a:extLst>
          </p:cNvPr>
          <p:cNvSpPr/>
          <p:nvPr/>
        </p:nvSpPr>
        <p:spPr>
          <a:xfrm>
            <a:off x="1508249" y="1191178"/>
            <a:ext cx="4138121" cy="707886"/>
          </a:xfrm>
          <a:prstGeom prst="rect">
            <a:avLst/>
          </a:prstGeom>
        </p:spPr>
        <p:txBody>
          <a:bodyPr wrap="none">
            <a:spAutoFit/>
          </a:bodyPr>
          <a:lstStyle/>
          <a:p>
            <a:pPr marL="342900" indent="-342900">
              <a:buFont typeface="Arial" panose="020B0604020202020204" pitchFamily="34" charset="0"/>
              <a:buChar char="•"/>
            </a:pPr>
            <a:r>
              <a:rPr lang="en-US" sz="2000" dirty="0"/>
              <a:t>Hyperplane?</a:t>
            </a:r>
          </a:p>
          <a:p>
            <a:pPr marL="342900" indent="-342900">
              <a:buFont typeface="Arial" panose="020B0604020202020204" pitchFamily="34" charset="0"/>
              <a:buChar char="•"/>
            </a:pPr>
            <a:r>
              <a:rPr lang="en-US" sz="2000" dirty="0"/>
              <a:t>To a higher dimensional space?</a:t>
            </a:r>
          </a:p>
        </p:txBody>
      </p:sp>
      <p:pic>
        <p:nvPicPr>
          <p:cNvPr id="5130" name="Picture 10" descr="https://pic2.zhimg.com/80/5aff2bcdbe23a8c764a32b1b5fb13b71_hd.png">
            <a:extLst>
              <a:ext uri="{FF2B5EF4-FFF2-40B4-BE49-F238E27FC236}">
                <a16:creationId xmlns:a16="http://schemas.microsoft.com/office/drawing/2014/main" id="{8A696EB3-25B0-43D2-9C0D-A0F70CF4CC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1240" y="3108290"/>
            <a:ext cx="171450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pic2.zhimg.com/80/3dbf3ba8f940dfcdaf877de2d590ddd1_hd.png">
            <a:extLst>
              <a:ext uri="{FF2B5EF4-FFF2-40B4-BE49-F238E27FC236}">
                <a16:creationId xmlns:a16="http://schemas.microsoft.com/office/drawing/2014/main" id="{A61E4E49-A94A-4423-AA04-56BA61206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6291" y="3108290"/>
            <a:ext cx="171450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pic2.zhimg.com/80/4b9e8a8a87c7982c548505574c13dc05_hd.png">
            <a:extLst>
              <a:ext uri="{FF2B5EF4-FFF2-40B4-BE49-F238E27FC236}">
                <a16:creationId xmlns:a16="http://schemas.microsoft.com/office/drawing/2014/main" id="{C0CF447C-047E-49D3-A6A7-3260D87BB5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0022" y="3108290"/>
            <a:ext cx="171450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pic4.zhimg.com/80/7befaafc45763b9c4469abf245dc98cb_hd.png">
            <a:extLst>
              <a:ext uri="{FF2B5EF4-FFF2-40B4-BE49-F238E27FC236}">
                <a16:creationId xmlns:a16="http://schemas.microsoft.com/office/drawing/2014/main" id="{D7C89B80-3C4D-49A6-80E4-975B4FCA12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7714" y="5102435"/>
            <a:ext cx="171450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ic4.zhimg.com/80/558161d10d1f0ffd2d7f9a46767de587_hd.png">
            <a:extLst>
              <a:ext uri="{FF2B5EF4-FFF2-40B4-BE49-F238E27FC236}">
                <a16:creationId xmlns:a16="http://schemas.microsoft.com/office/drawing/2014/main" id="{053453F3-C873-4CD8-BFA4-69B922DCB4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6451" y="3108290"/>
            <a:ext cx="171450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pic4.zhimg.com/80/55d7ad2a6e23579b17aec0c3c9135eb3_hd.png">
            <a:extLst>
              <a:ext uri="{FF2B5EF4-FFF2-40B4-BE49-F238E27FC236}">
                <a16:creationId xmlns:a16="http://schemas.microsoft.com/office/drawing/2014/main" id="{D2C5C1AE-3FB0-4527-94B0-DD4637C2426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 b="4799"/>
          <a:stretch/>
        </p:blipFill>
        <p:spPr bwMode="auto">
          <a:xfrm>
            <a:off x="7197090" y="4688116"/>
            <a:ext cx="4080510" cy="2162480"/>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64C80060-1C7A-4134-98B3-356CFF3960FC}"/>
              </a:ext>
            </a:extLst>
          </p:cNvPr>
          <p:cNvSpPr/>
          <p:nvPr/>
        </p:nvSpPr>
        <p:spPr>
          <a:xfrm>
            <a:off x="3891390" y="3638562"/>
            <a:ext cx="456346" cy="2694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A804CBEA-9416-4E96-B826-FB2C3C79B656}"/>
              </a:ext>
            </a:extLst>
          </p:cNvPr>
          <p:cNvSpPr/>
          <p:nvPr/>
        </p:nvSpPr>
        <p:spPr>
          <a:xfrm>
            <a:off x="7069481" y="3638562"/>
            <a:ext cx="456346" cy="26945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69CF43AC-567E-432E-8A5D-B1C5AD7795FD}"/>
              </a:ext>
            </a:extLst>
          </p:cNvPr>
          <p:cNvSpPr/>
          <p:nvPr/>
        </p:nvSpPr>
        <p:spPr>
          <a:xfrm rot="5400000">
            <a:off x="5311516" y="4658996"/>
            <a:ext cx="329883" cy="2422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DB39250F-4AEB-4D13-8188-0989A602F674}"/>
              </a:ext>
            </a:extLst>
          </p:cNvPr>
          <p:cNvSpPr/>
          <p:nvPr/>
        </p:nvSpPr>
        <p:spPr>
          <a:xfrm rot="5400000">
            <a:off x="9204484" y="4658996"/>
            <a:ext cx="329883" cy="242253"/>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Triangle 25">
            <a:extLst>
              <a:ext uri="{FF2B5EF4-FFF2-40B4-BE49-F238E27FC236}">
                <a16:creationId xmlns:a16="http://schemas.microsoft.com/office/drawing/2014/main" id="{B1B69422-4596-428D-89CB-7D02A836C71D}"/>
              </a:ext>
            </a:extLst>
          </p:cNvPr>
          <p:cNvSpPr/>
          <p:nvPr/>
        </p:nvSpPr>
        <p:spPr>
          <a:xfrm flipH="1">
            <a:off x="11634386" y="6300386"/>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8</a:t>
            </a:r>
          </a:p>
        </p:txBody>
      </p:sp>
      <p:pic>
        <p:nvPicPr>
          <p:cNvPr id="27" name="Picture 26">
            <a:extLst>
              <a:ext uri="{FF2B5EF4-FFF2-40B4-BE49-F238E27FC236}">
                <a16:creationId xmlns:a16="http://schemas.microsoft.com/office/drawing/2014/main" id="{836B8C4F-B0FB-475C-BF3E-59D258D4634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5199" y="2572754"/>
            <a:ext cx="7620000" cy="4286250"/>
          </a:xfrm>
          <a:prstGeom prst="rect">
            <a:avLst/>
          </a:prstGeom>
        </p:spPr>
      </p:pic>
      <p:grpSp>
        <p:nvGrpSpPr>
          <p:cNvPr id="6" name="ïṣľîde">
            <a:extLst>
              <a:ext uri="{FF2B5EF4-FFF2-40B4-BE49-F238E27FC236}">
                <a16:creationId xmlns:a16="http://schemas.microsoft.com/office/drawing/2014/main" id="{20D59D97-C7E2-457E-8EB1-8E6C026A1090}"/>
              </a:ext>
            </a:extLst>
          </p:cNvPr>
          <p:cNvGrpSpPr/>
          <p:nvPr/>
        </p:nvGrpSpPr>
        <p:grpSpPr>
          <a:xfrm>
            <a:off x="-930109" y="1051361"/>
            <a:ext cx="2490640" cy="4778319"/>
            <a:chOff x="-930109" y="1051361"/>
            <a:chExt cx="2490640" cy="4778319"/>
          </a:xfrm>
        </p:grpSpPr>
        <p:sp>
          <p:nvSpPr>
            <p:cNvPr id="7" name="îSľïďe">
              <a:extLst>
                <a:ext uri="{FF2B5EF4-FFF2-40B4-BE49-F238E27FC236}">
                  <a16:creationId xmlns:a16="http://schemas.microsoft.com/office/drawing/2014/main" id="{CB26D27D-7462-4BC5-A44D-E207C27D72B5}"/>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8" name="íṡļîḍe">
              <a:extLst>
                <a:ext uri="{FF2B5EF4-FFF2-40B4-BE49-F238E27FC236}">
                  <a16:creationId xmlns:a16="http://schemas.microsoft.com/office/drawing/2014/main" id="{1D8A2053-E70B-4980-9493-575DAD3CCBE9}"/>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a:p>
          </p:txBody>
        </p:sp>
        <p:sp>
          <p:nvSpPr>
            <p:cNvPr id="9" name="ïŝ1ïḋe">
              <a:extLst>
                <a:ext uri="{FF2B5EF4-FFF2-40B4-BE49-F238E27FC236}">
                  <a16:creationId xmlns:a16="http://schemas.microsoft.com/office/drawing/2014/main" id="{37ADE38C-8FEE-4317-A5A6-22EF0F5777C8}"/>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pic>
        <p:nvPicPr>
          <p:cNvPr id="5" name="Picture 4" descr="âhyperplaneâçå¾çæç´¢ç»æ">
            <a:extLst>
              <a:ext uri="{FF2B5EF4-FFF2-40B4-BE49-F238E27FC236}">
                <a16:creationId xmlns:a16="http://schemas.microsoft.com/office/drawing/2014/main" id="{95AF0F27-0D34-4491-BE41-C7274FD5BA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73572" y="2524008"/>
            <a:ext cx="5113566" cy="42552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070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1200"/>
                                        <p:tgtEl>
                                          <p:spTgt spid="16">
                                            <p:txEl>
                                              <p:pRg st="0" end="0"/>
                                            </p:txEl>
                                          </p:spTgt>
                                        </p:tgtEl>
                                      </p:cBhvr>
                                    </p:animEffect>
                                  </p:childTnLst>
                                </p:cTn>
                              </p:par>
                            </p:childTnLst>
                          </p:cTn>
                        </p:par>
                        <p:par>
                          <p:cTn id="8" fill="hold">
                            <p:stCondLst>
                              <p:cond delay="1200"/>
                            </p:stCondLst>
                            <p:childTnLst>
                              <p:par>
                                <p:cTn id="9" presetID="10" presetClass="entr" presetSubtype="0" fill="hold" nodeType="after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animEffect transition="in" filter="fade">
                                      <p:cBhvr>
                                        <p:cTn id="11" dur="1200"/>
                                        <p:tgtEl>
                                          <p:spTgt spid="16">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130"/>
                                        </p:tgtEl>
                                        <p:attrNameLst>
                                          <p:attrName>style.visibility</p:attrName>
                                        </p:attrNameLst>
                                      </p:cBhvr>
                                      <p:to>
                                        <p:strVal val="visible"/>
                                      </p:to>
                                    </p:set>
                                    <p:animEffect transition="in" filter="fade">
                                      <p:cBhvr>
                                        <p:cTn id="16" dur="500"/>
                                        <p:tgtEl>
                                          <p:spTgt spid="51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p:stCondLst>
                              <p:cond delay="500"/>
                            </p:stCondLst>
                            <p:childTnLst>
                              <p:par>
                                <p:cTn id="23" presetID="10" presetClass="entr" presetSubtype="0" fill="hold" nodeType="afterEffect">
                                  <p:stCondLst>
                                    <p:cond delay="0"/>
                                  </p:stCondLst>
                                  <p:childTnLst>
                                    <p:set>
                                      <p:cBhvr>
                                        <p:cTn id="24" dur="1" fill="hold">
                                          <p:stCondLst>
                                            <p:cond delay="0"/>
                                          </p:stCondLst>
                                        </p:cTn>
                                        <p:tgtEl>
                                          <p:spTgt spid="1026"/>
                                        </p:tgtEl>
                                        <p:attrNameLst>
                                          <p:attrName>style.visibility</p:attrName>
                                        </p:attrNameLst>
                                      </p:cBhvr>
                                      <p:to>
                                        <p:strVal val="visible"/>
                                      </p:to>
                                    </p:set>
                                    <p:animEffect transition="in" filter="fade">
                                      <p:cBhvr>
                                        <p:cTn id="25" dur="500"/>
                                        <p:tgtEl>
                                          <p:spTgt spid="102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28"/>
                                        </p:tgtEl>
                                        <p:attrNameLst>
                                          <p:attrName>style.visibility</p:attrName>
                                        </p:attrNameLst>
                                      </p:cBhvr>
                                      <p:to>
                                        <p:strVal val="visible"/>
                                      </p:to>
                                    </p:set>
                                    <p:animEffect transition="in" filter="fade">
                                      <p:cBhvr>
                                        <p:cTn id="30" dur="500"/>
                                        <p:tgtEl>
                                          <p:spTgt spid="102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childTnLst>
                          </p:cTn>
                        </p:par>
                        <p:par>
                          <p:cTn id="45" fill="hold">
                            <p:stCondLst>
                              <p:cond delay="500"/>
                            </p:stCondLst>
                            <p:childTnLst>
                              <p:par>
                                <p:cTn id="46" presetID="10" presetClass="entr" presetSubtype="0" fill="hold" nodeType="afterEffect">
                                  <p:stCondLst>
                                    <p:cond delay="0"/>
                                  </p:stCondLst>
                                  <p:childTnLst>
                                    <p:set>
                                      <p:cBhvr>
                                        <p:cTn id="47" dur="1" fill="hold">
                                          <p:stCondLst>
                                            <p:cond delay="0"/>
                                          </p:stCondLst>
                                        </p:cTn>
                                        <p:tgtEl>
                                          <p:spTgt spid="1032"/>
                                        </p:tgtEl>
                                        <p:attrNameLst>
                                          <p:attrName>style.visibility</p:attrName>
                                        </p:attrNameLst>
                                      </p:cBhvr>
                                      <p:to>
                                        <p:strVal val="visible"/>
                                      </p:to>
                                    </p:set>
                                    <p:animEffect transition="in" filter="fade">
                                      <p:cBhvr>
                                        <p:cTn id="48" dur="500"/>
                                        <p:tgtEl>
                                          <p:spTgt spid="1032"/>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500"/>
                                        <p:tgtEl>
                                          <p:spTgt spid="25"/>
                                        </p:tgtEl>
                                      </p:cBhvr>
                                    </p:animEffec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034"/>
                                        </p:tgtEl>
                                        <p:attrNameLst>
                                          <p:attrName>style.visibility</p:attrName>
                                        </p:attrNameLst>
                                      </p:cBhvr>
                                      <p:to>
                                        <p:strVal val="visible"/>
                                      </p:to>
                                    </p:set>
                                    <p:animEffect transition="in" filter="fade">
                                      <p:cBhvr>
                                        <p:cTn id="57" dur="500"/>
                                        <p:tgtEl>
                                          <p:spTgt spid="1034"/>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fade">
                                      <p:cBhvr>
                                        <p:cTn id="6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E961F4E-1FF4-42A0-874C-0B2E5E514D3A}"/>
              </a:ext>
            </a:extLst>
          </p:cNvPr>
          <p:cNvPicPr>
            <a:picLocks noChangeAspect="1"/>
          </p:cNvPicPr>
          <p:nvPr/>
        </p:nvPicPr>
        <p:blipFill rotWithShape="1">
          <a:blip r:embed="rId3"/>
          <a:srcRect l="50993" t="38536" r="10458" b="26043"/>
          <a:stretch/>
        </p:blipFill>
        <p:spPr>
          <a:xfrm>
            <a:off x="7953853" y="4643298"/>
            <a:ext cx="3680525" cy="1902231"/>
          </a:xfrm>
          <a:prstGeom prst="rect">
            <a:avLst/>
          </a:prstGeom>
        </p:spPr>
      </p:pic>
      <p:sp>
        <p:nvSpPr>
          <p:cNvPr id="25" name="Rectangle 24">
            <a:extLst>
              <a:ext uri="{FF2B5EF4-FFF2-40B4-BE49-F238E27FC236}">
                <a16:creationId xmlns:a16="http://schemas.microsoft.com/office/drawing/2014/main" id="{213D47DE-C356-499A-A684-83F167041090}"/>
              </a:ext>
            </a:extLst>
          </p:cNvPr>
          <p:cNvSpPr/>
          <p:nvPr/>
        </p:nvSpPr>
        <p:spPr>
          <a:xfrm>
            <a:off x="1091841" y="274156"/>
            <a:ext cx="4841646" cy="400110"/>
          </a:xfrm>
          <a:prstGeom prst="rect">
            <a:avLst/>
          </a:prstGeom>
        </p:spPr>
        <p:txBody>
          <a:bodyPr wrap="none">
            <a:spAutoFit/>
          </a:bodyPr>
          <a:lstStyle/>
          <a:p>
            <a:r>
              <a:rPr lang="en-US" sz="2000" b="1" dirty="0">
                <a:solidFill>
                  <a:schemeClr val="accent1">
                    <a:lumMod val="75000"/>
                  </a:schemeClr>
                </a:solidFill>
              </a:rPr>
              <a:t>S</a:t>
            </a:r>
            <a:r>
              <a:rPr lang="en-US" altLang="zh-CN" sz="2000" b="1" dirty="0">
                <a:solidFill>
                  <a:schemeClr val="accent1">
                    <a:lumMod val="75000"/>
                  </a:schemeClr>
                </a:solidFill>
              </a:rPr>
              <a:t>upport Vector Machine: mathematics</a:t>
            </a:r>
            <a:endParaRPr lang="en-US" sz="2000" b="1" dirty="0">
              <a:solidFill>
                <a:schemeClr val="accent1">
                  <a:lumMod val="75000"/>
                </a:schemeClr>
              </a:solidFill>
            </a:endParaRPr>
          </a:p>
        </p:txBody>
      </p:sp>
      <p:sp>
        <p:nvSpPr>
          <p:cNvPr id="16" name="Rectangle 15">
            <a:extLst>
              <a:ext uri="{FF2B5EF4-FFF2-40B4-BE49-F238E27FC236}">
                <a16:creationId xmlns:a16="http://schemas.microsoft.com/office/drawing/2014/main" id="{233B472A-61CD-464E-93AA-63C61BF05F0F}"/>
              </a:ext>
            </a:extLst>
          </p:cNvPr>
          <p:cNvSpPr/>
          <p:nvPr/>
        </p:nvSpPr>
        <p:spPr>
          <a:xfrm>
            <a:off x="6635194" y="727199"/>
            <a:ext cx="2326278" cy="400110"/>
          </a:xfrm>
          <a:prstGeom prst="rect">
            <a:avLst/>
          </a:prstGeom>
        </p:spPr>
        <p:txBody>
          <a:bodyPr wrap="none">
            <a:spAutoFit/>
          </a:bodyPr>
          <a:lstStyle/>
          <a:p>
            <a:pPr marL="342900" indent="-342900">
              <a:buFont typeface="Wingdings" panose="05000000000000000000" pitchFamily="2" charset="2"/>
              <a:buChar char="Ø"/>
            </a:pPr>
            <a:r>
              <a:rPr lang="en-US" sz="2000" dirty="0"/>
              <a:t>Primal problem:</a:t>
            </a:r>
          </a:p>
        </p:txBody>
      </p:sp>
      <p:pic>
        <p:nvPicPr>
          <p:cNvPr id="18" name="Picture 2" descr="âsupport vector regressionâçå¾çæç´¢ç»æ">
            <a:extLst>
              <a:ext uri="{FF2B5EF4-FFF2-40B4-BE49-F238E27FC236}">
                <a16:creationId xmlns:a16="http://schemas.microsoft.com/office/drawing/2014/main" id="{6FD7367E-FD76-4C9A-8689-EAE2521DFD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7543" y="861682"/>
            <a:ext cx="4478457" cy="3453822"/>
          </a:xfrm>
          <a:prstGeom prst="rect">
            <a:avLst/>
          </a:prstGeom>
          <a:noFill/>
          <a:extLst>
            <a:ext uri="{909E8E84-426E-40DD-AFC4-6F175D3DCCD1}">
              <a14:hiddenFill xmlns:a14="http://schemas.microsoft.com/office/drawing/2010/main">
                <a:solidFill>
                  <a:srgbClr val="FFFFFF"/>
                </a:solidFill>
              </a14:hiddenFill>
            </a:ext>
          </a:extLst>
        </p:spPr>
      </p:pic>
      <p:sp>
        <p:nvSpPr>
          <p:cNvPr id="13" name="Right Triangle 12">
            <a:extLst>
              <a:ext uri="{FF2B5EF4-FFF2-40B4-BE49-F238E27FC236}">
                <a16:creationId xmlns:a16="http://schemas.microsoft.com/office/drawing/2014/main" id="{5825E48C-00ED-45F4-978A-34A9BCE9279E}"/>
              </a:ext>
            </a:extLst>
          </p:cNvPr>
          <p:cNvSpPr/>
          <p:nvPr/>
        </p:nvSpPr>
        <p:spPr>
          <a:xfrm flipH="1">
            <a:off x="11634386" y="6300386"/>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9</a:t>
            </a:r>
          </a:p>
        </p:txBody>
      </p:sp>
      <p:cxnSp>
        <p:nvCxnSpPr>
          <p:cNvPr id="10" name="Straight Arrow Connector 9">
            <a:extLst>
              <a:ext uri="{FF2B5EF4-FFF2-40B4-BE49-F238E27FC236}">
                <a16:creationId xmlns:a16="http://schemas.microsoft.com/office/drawing/2014/main" id="{29F3F29A-2FE3-4508-A33D-A0235C284E12}"/>
              </a:ext>
            </a:extLst>
          </p:cNvPr>
          <p:cNvCxnSpPr/>
          <p:nvPr/>
        </p:nvCxnSpPr>
        <p:spPr>
          <a:xfrm flipH="1" flipV="1">
            <a:off x="2524184" y="4149149"/>
            <a:ext cx="236668" cy="40879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E5D5CACC-3AA1-492D-9B54-B891B6B47F8E}"/>
              </a:ext>
            </a:extLst>
          </p:cNvPr>
          <p:cNvSpPr/>
          <p:nvPr/>
        </p:nvSpPr>
        <p:spPr>
          <a:xfrm>
            <a:off x="2264562" y="4557940"/>
            <a:ext cx="992579" cy="369332"/>
          </a:xfrm>
          <a:prstGeom prst="rect">
            <a:avLst/>
          </a:prstGeom>
        </p:spPr>
        <p:txBody>
          <a:bodyPr wrap="none">
            <a:spAutoFit/>
          </a:bodyPr>
          <a:lstStyle/>
          <a:p>
            <a:r>
              <a:rPr lang="en-US" altLang="zh-CN" b="1" dirty="0">
                <a:solidFill>
                  <a:srgbClr val="FF0000"/>
                </a:solidFill>
              </a:rPr>
              <a:t>epsilon</a:t>
            </a:r>
            <a:endParaRPr lang="en-US" dirty="0"/>
          </a:p>
        </p:txBody>
      </p:sp>
      <p:pic>
        <p:nvPicPr>
          <p:cNvPr id="11" name="Picture 10">
            <a:extLst>
              <a:ext uri="{FF2B5EF4-FFF2-40B4-BE49-F238E27FC236}">
                <a16:creationId xmlns:a16="http://schemas.microsoft.com/office/drawing/2014/main" id="{B02BE640-DDA8-43F9-8E0D-97CF3F86A16C}"/>
              </a:ext>
            </a:extLst>
          </p:cNvPr>
          <p:cNvPicPr>
            <a:picLocks noChangeAspect="1"/>
          </p:cNvPicPr>
          <p:nvPr/>
        </p:nvPicPr>
        <p:blipFill rotWithShape="1">
          <a:blip r:embed="rId5"/>
          <a:srcRect l="26118" t="29632" r="61764" b="54839"/>
          <a:stretch/>
        </p:blipFill>
        <p:spPr>
          <a:xfrm>
            <a:off x="7200579" y="1127309"/>
            <a:ext cx="4129971" cy="1874465"/>
          </a:xfrm>
          <a:prstGeom prst="rect">
            <a:avLst/>
          </a:prstGeom>
        </p:spPr>
      </p:pic>
      <p:pic>
        <p:nvPicPr>
          <p:cNvPr id="22" name="Picture 21">
            <a:extLst>
              <a:ext uri="{FF2B5EF4-FFF2-40B4-BE49-F238E27FC236}">
                <a16:creationId xmlns:a16="http://schemas.microsoft.com/office/drawing/2014/main" id="{411B715E-D17B-4768-AADB-E96D267E0A03}"/>
              </a:ext>
            </a:extLst>
          </p:cNvPr>
          <p:cNvPicPr>
            <a:picLocks noChangeAspect="1"/>
          </p:cNvPicPr>
          <p:nvPr/>
        </p:nvPicPr>
        <p:blipFill rotWithShape="1">
          <a:blip r:embed="rId5"/>
          <a:srcRect l="23527" t="48838" r="59397" b="40714"/>
          <a:stretch/>
        </p:blipFill>
        <p:spPr>
          <a:xfrm>
            <a:off x="6344864" y="3317878"/>
            <a:ext cx="5819886" cy="1261109"/>
          </a:xfrm>
          <a:prstGeom prst="rect">
            <a:avLst/>
          </a:prstGeom>
        </p:spPr>
      </p:pic>
      <p:sp>
        <p:nvSpPr>
          <p:cNvPr id="24" name="Rectangle 23">
            <a:extLst>
              <a:ext uri="{FF2B5EF4-FFF2-40B4-BE49-F238E27FC236}">
                <a16:creationId xmlns:a16="http://schemas.microsoft.com/office/drawing/2014/main" id="{60AC64F7-4532-4870-B41D-0DE1C782ABDA}"/>
              </a:ext>
            </a:extLst>
          </p:cNvPr>
          <p:cNvSpPr/>
          <p:nvPr/>
        </p:nvSpPr>
        <p:spPr>
          <a:xfrm>
            <a:off x="6635194" y="2928526"/>
            <a:ext cx="1712328" cy="400110"/>
          </a:xfrm>
          <a:prstGeom prst="rect">
            <a:avLst/>
          </a:prstGeom>
        </p:spPr>
        <p:txBody>
          <a:bodyPr wrap="none">
            <a:spAutoFit/>
          </a:bodyPr>
          <a:lstStyle/>
          <a:p>
            <a:pPr marL="342900" indent="-342900">
              <a:buFont typeface="Wingdings" panose="05000000000000000000" pitchFamily="2" charset="2"/>
              <a:buChar char="Ø"/>
            </a:pPr>
            <a:r>
              <a:rPr lang="en-US" sz="2000" dirty="0"/>
              <a:t>Dual form:</a:t>
            </a:r>
          </a:p>
        </p:txBody>
      </p:sp>
      <p:sp>
        <p:nvSpPr>
          <p:cNvPr id="19" name="Oval 18">
            <a:extLst>
              <a:ext uri="{FF2B5EF4-FFF2-40B4-BE49-F238E27FC236}">
                <a16:creationId xmlns:a16="http://schemas.microsoft.com/office/drawing/2014/main" id="{4A5B6B32-61EE-40A4-8E55-E90BD605F47E}"/>
              </a:ext>
            </a:extLst>
          </p:cNvPr>
          <p:cNvSpPr/>
          <p:nvPr/>
        </p:nvSpPr>
        <p:spPr>
          <a:xfrm>
            <a:off x="9644308" y="1327511"/>
            <a:ext cx="369332" cy="369332"/>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938C7E2-E7A2-46B9-846D-C6817676ACD5}"/>
              </a:ext>
            </a:extLst>
          </p:cNvPr>
          <p:cNvSpPr/>
          <p:nvPr/>
        </p:nvSpPr>
        <p:spPr>
          <a:xfrm>
            <a:off x="8129272" y="3442959"/>
            <a:ext cx="369332" cy="369332"/>
          </a:xfrm>
          <a:prstGeom prst="ellipse">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77DBB117-8A54-415B-B29A-6FB708A04198}"/>
              </a:ext>
            </a:extLst>
          </p:cNvPr>
          <p:cNvCxnSpPr>
            <a:cxnSpLocks/>
          </p:cNvCxnSpPr>
          <p:nvPr/>
        </p:nvCxnSpPr>
        <p:spPr>
          <a:xfrm>
            <a:off x="8313938" y="3889165"/>
            <a:ext cx="0" cy="76423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6" name="ïṣľîde">
            <a:extLst>
              <a:ext uri="{FF2B5EF4-FFF2-40B4-BE49-F238E27FC236}">
                <a16:creationId xmlns:a16="http://schemas.microsoft.com/office/drawing/2014/main" id="{20D59D97-C7E2-457E-8EB1-8E6C026A1090}"/>
              </a:ext>
            </a:extLst>
          </p:cNvPr>
          <p:cNvGrpSpPr/>
          <p:nvPr/>
        </p:nvGrpSpPr>
        <p:grpSpPr>
          <a:xfrm>
            <a:off x="-930109" y="1051361"/>
            <a:ext cx="2490640" cy="4778319"/>
            <a:chOff x="-930109" y="1051361"/>
            <a:chExt cx="2490640" cy="4778319"/>
          </a:xfrm>
        </p:grpSpPr>
        <p:sp>
          <p:nvSpPr>
            <p:cNvPr id="7" name="îSľïďe">
              <a:extLst>
                <a:ext uri="{FF2B5EF4-FFF2-40B4-BE49-F238E27FC236}">
                  <a16:creationId xmlns:a16="http://schemas.microsoft.com/office/drawing/2014/main" id="{CB26D27D-7462-4BC5-A44D-E207C27D72B5}"/>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8" name="íṡļîḍe">
              <a:extLst>
                <a:ext uri="{FF2B5EF4-FFF2-40B4-BE49-F238E27FC236}">
                  <a16:creationId xmlns:a16="http://schemas.microsoft.com/office/drawing/2014/main" id="{1D8A2053-E70B-4980-9493-575DAD3CCBE9}"/>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a:p>
          </p:txBody>
        </p:sp>
        <p:sp>
          <p:nvSpPr>
            <p:cNvPr id="9" name="ïŝ1ïḋe">
              <a:extLst>
                <a:ext uri="{FF2B5EF4-FFF2-40B4-BE49-F238E27FC236}">
                  <a16:creationId xmlns:a16="http://schemas.microsoft.com/office/drawing/2014/main" id="{37ADE38C-8FEE-4317-A5A6-22EF0F5777C8}"/>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sp>
        <p:nvSpPr>
          <p:cNvPr id="36" name="Rectangle 35">
            <a:extLst>
              <a:ext uri="{FF2B5EF4-FFF2-40B4-BE49-F238E27FC236}">
                <a16:creationId xmlns:a16="http://schemas.microsoft.com/office/drawing/2014/main" id="{16021B74-402C-4185-9DB6-2BA64DB2EECB}"/>
              </a:ext>
            </a:extLst>
          </p:cNvPr>
          <p:cNvSpPr/>
          <p:nvPr/>
        </p:nvSpPr>
        <p:spPr>
          <a:xfrm>
            <a:off x="6732660" y="6520611"/>
            <a:ext cx="4939424" cy="276999"/>
          </a:xfrm>
          <a:prstGeom prst="rect">
            <a:avLst/>
          </a:prstGeom>
        </p:spPr>
        <p:txBody>
          <a:bodyPr wrap="square">
            <a:spAutoFit/>
          </a:bodyPr>
          <a:lstStyle/>
          <a:p>
            <a:r>
              <a:rPr lang="en-US" sz="1200" dirty="0">
                <a:solidFill>
                  <a:schemeClr val="accent1">
                    <a:lumMod val="75000"/>
                  </a:schemeClr>
                </a:solidFill>
                <a:latin typeface="Arial" panose="020B0604020202020204" pitchFamily="34" charset="0"/>
                <a:hlinkClick r:id="rId6">
                  <a:extLst>
                    <a:ext uri="{A12FA001-AC4F-418D-AE19-62706E023703}">
                      <ahyp:hlinkClr xmlns:ahyp="http://schemas.microsoft.com/office/drawing/2018/hyperlinkcolor" val="tx"/>
                    </a:ext>
                  </a:extLst>
                </a:hlinkClick>
              </a:rPr>
              <a:t>https://www.svm-tutorial.com/2014/11/svm-understanding-math-part-2/</a:t>
            </a:r>
            <a:endParaRPr lang="en-US" sz="1200" dirty="0">
              <a:solidFill>
                <a:schemeClr val="accent1">
                  <a:lumMod val="75000"/>
                </a:schemeClr>
              </a:solidFill>
              <a:latin typeface="Arial" panose="020B0604020202020204" pitchFamily="34" charset="0"/>
            </a:endParaRPr>
          </a:p>
        </p:txBody>
      </p:sp>
      <p:sp>
        <p:nvSpPr>
          <p:cNvPr id="29" name="Rectangle 28">
            <a:extLst>
              <a:ext uri="{FF2B5EF4-FFF2-40B4-BE49-F238E27FC236}">
                <a16:creationId xmlns:a16="http://schemas.microsoft.com/office/drawing/2014/main" id="{F6C26170-1876-46F9-AADF-6920B79BC4C0}"/>
              </a:ext>
            </a:extLst>
          </p:cNvPr>
          <p:cNvSpPr/>
          <p:nvPr/>
        </p:nvSpPr>
        <p:spPr>
          <a:xfrm>
            <a:off x="6635194" y="274156"/>
            <a:ext cx="4112023" cy="400110"/>
          </a:xfrm>
          <a:prstGeom prst="rect">
            <a:avLst/>
          </a:prstGeom>
        </p:spPr>
        <p:txBody>
          <a:bodyPr wrap="none">
            <a:spAutoFit/>
          </a:bodyPr>
          <a:lstStyle/>
          <a:p>
            <a:r>
              <a:rPr lang="en-US" sz="2000" b="1" dirty="0"/>
              <a:t>Mathematical (linear regression)</a:t>
            </a:r>
          </a:p>
        </p:txBody>
      </p:sp>
      <p:pic>
        <p:nvPicPr>
          <p:cNvPr id="3" name="Picture 2">
            <a:extLst>
              <a:ext uri="{FF2B5EF4-FFF2-40B4-BE49-F238E27FC236}">
                <a16:creationId xmlns:a16="http://schemas.microsoft.com/office/drawing/2014/main" id="{3623B278-D2E5-410C-8BEC-AD3F165F524D}"/>
              </a:ext>
            </a:extLst>
          </p:cNvPr>
          <p:cNvPicPr>
            <a:picLocks noChangeAspect="1"/>
          </p:cNvPicPr>
          <p:nvPr/>
        </p:nvPicPr>
        <p:blipFill rotWithShape="1">
          <a:blip r:embed="rId7"/>
          <a:srcRect l="17867" t="17210" r="13267" b="21301"/>
          <a:stretch/>
        </p:blipFill>
        <p:spPr>
          <a:xfrm>
            <a:off x="-16183" y="3306115"/>
            <a:ext cx="7057694" cy="3544734"/>
          </a:xfrm>
          <a:prstGeom prst="rect">
            <a:avLst/>
          </a:prstGeom>
        </p:spPr>
      </p:pic>
    </p:spTree>
    <p:extLst>
      <p:ext uri="{BB962C8B-B14F-4D97-AF65-F5344CB8AC3E}">
        <p14:creationId xmlns:p14="http://schemas.microsoft.com/office/powerpoint/2010/main" val="242459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xEl>
                                              <p:pRg st="0" end="0"/>
                                            </p:txEl>
                                          </p:spTgt>
                                        </p:tgtEl>
                                        <p:attrNameLst>
                                          <p:attrName>style.visibility</p:attrName>
                                        </p:attrNameLst>
                                      </p:cBhvr>
                                      <p:to>
                                        <p:strVal val="visible"/>
                                      </p:to>
                                    </p:set>
                                    <p:animEffect transition="in" filter="fade">
                                      <p:cBhvr>
                                        <p:cTn id="25" dur="500"/>
                                        <p:tgtEl>
                                          <p:spTgt spid="16">
                                            <p:txEl>
                                              <p:pRg st="0" end="0"/>
                                            </p:txEl>
                                          </p:spTgt>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4">
                                            <p:txEl>
                                              <p:pRg st="0" end="0"/>
                                            </p:txEl>
                                          </p:spTgt>
                                        </p:tgtEl>
                                        <p:attrNameLst>
                                          <p:attrName>style.visibility</p:attrName>
                                        </p:attrNameLst>
                                      </p:cBhvr>
                                      <p:to>
                                        <p:strVal val="visible"/>
                                      </p:to>
                                    </p:set>
                                    <p:animEffect transition="in" filter="fade">
                                      <p:cBhvr>
                                        <p:cTn id="34" dur="500"/>
                                        <p:tgtEl>
                                          <p:spTgt spid="24">
                                            <p:txEl>
                                              <p:pRg st="0" end="0"/>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50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Effect transition="in" filter="fade">
                                      <p:cBhvr>
                                        <p:cTn id="6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9" grpId="0" animBg="1"/>
      <p:bldP spid="27" grpId="0" animBg="1"/>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ïṣľîde">
            <a:extLst>
              <a:ext uri="{FF2B5EF4-FFF2-40B4-BE49-F238E27FC236}">
                <a16:creationId xmlns:a16="http://schemas.microsoft.com/office/drawing/2014/main" id="{20D59D97-C7E2-457E-8EB1-8E6C026A1090}"/>
              </a:ext>
            </a:extLst>
          </p:cNvPr>
          <p:cNvGrpSpPr/>
          <p:nvPr/>
        </p:nvGrpSpPr>
        <p:grpSpPr>
          <a:xfrm>
            <a:off x="-930109" y="1051361"/>
            <a:ext cx="2490640" cy="4778319"/>
            <a:chOff x="-930109" y="1051361"/>
            <a:chExt cx="2490640" cy="4778319"/>
          </a:xfrm>
        </p:grpSpPr>
        <p:sp>
          <p:nvSpPr>
            <p:cNvPr id="7" name="îSľïďe">
              <a:extLst>
                <a:ext uri="{FF2B5EF4-FFF2-40B4-BE49-F238E27FC236}">
                  <a16:creationId xmlns:a16="http://schemas.microsoft.com/office/drawing/2014/main" id="{CB26D27D-7462-4BC5-A44D-E207C27D72B5}"/>
                </a:ext>
              </a:extLst>
            </p:cNvPr>
            <p:cNvSpPr/>
            <p:nvPr/>
          </p:nvSpPr>
          <p:spPr bwMode="auto">
            <a:xfrm rot="13500000">
              <a:off x="-930105" y="3969472"/>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2"/>
            </a:solidFill>
            <a:ln w="19050">
              <a:noFill/>
              <a:round/>
              <a:headEnd/>
              <a:tailEnd/>
            </a:ln>
          </p:spPr>
          <p:txBody>
            <a:bodyPr anchor="ctr"/>
            <a:lstStyle/>
            <a:p>
              <a:pPr algn="ctr"/>
              <a:endParaRPr/>
            </a:p>
          </p:txBody>
        </p:sp>
        <p:sp>
          <p:nvSpPr>
            <p:cNvPr id="8" name="íṡļîḍe">
              <a:extLst>
                <a:ext uri="{FF2B5EF4-FFF2-40B4-BE49-F238E27FC236}">
                  <a16:creationId xmlns:a16="http://schemas.microsoft.com/office/drawing/2014/main" id="{1D8A2053-E70B-4980-9493-575DAD3CCBE9}"/>
                </a:ext>
              </a:extLst>
            </p:cNvPr>
            <p:cNvSpPr/>
            <p:nvPr/>
          </p:nvSpPr>
          <p:spPr bwMode="auto">
            <a:xfrm rot="2700000">
              <a:off x="-930109" y="1051361"/>
              <a:ext cx="1860208" cy="1860208"/>
            </a:xfrm>
            <a:custGeom>
              <a:avLst/>
              <a:gdLst>
                <a:gd name="connsiteX0" fmla="*/ 0 w 1860208"/>
                <a:gd name="connsiteY0" fmla="*/ 0 h 1860208"/>
                <a:gd name="connsiteX1" fmla="*/ 1860208 w 1860208"/>
                <a:gd name="connsiteY1" fmla="*/ 0 h 1860208"/>
                <a:gd name="connsiteX2" fmla="*/ 1860208 w 1860208"/>
                <a:gd name="connsiteY2" fmla="*/ 1860208 h 1860208"/>
              </a:gdLst>
              <a:ahLst/>
              <a:cxnLst>
                <a:cxn ang="0">
                  <a:pos x="connsiteX0" y="connsiteY0"/>
                </a:cxn>
                <a:cxn ang="0">
                  <a:pos x="connsiteX1" y="connsiteY1"/>
                </a:cxn>
                <a:cxn ang="0">
                  <a:pos x="connsiteX2" y="connsiteY2"/>
                </a:cxn>
              </a:cxnLst>
              <a:rect l="l" t="t" r="r" b="b"/>
              <a:pathLst>
                <a:path w="1860208" h="1860208">
                  <a:moveTo>
                    <a:pt x="0" y="0"/>
                  </a:moveTo>
                  <a:lnTo>
                    <a:pt x="1860208" y="0"/>
                  </a:lnTo>
                  <a:lnTo>
                    <a:pt x="1860208" y="1860208"/>
                  </a:lnTo>
                  <a:close/>
                </a:path>
              </a:pathLst>
            </a:custGeom>
            <a:solidFill>
              <a:schemeClr val="accent1">
                <a:lumMod val="100000"/>
              </a:schemeClr>
            </a:solidFill>
            <a:ln w="19050">
              <a:noFill/>
              <a:round/>
              <a:headEnd/>
              <a:tailEnd/>
            </a:ln>
          </p:spPr>
          <p:txBody>
            <a:bodyPr wrap="square" anchor="ctr">
              <a:noAutofit/>
            </a:bodyPr>
            <a:lstStyle/>
            <a:p>
              <a:pPr algn="ctr"/>
              <a:endParaRPr/>
            </a:p>
          </p:txBody>
        </p:sp>
        <p:sp>
          <p:nvSpPr>
            <p:cNvPr id="9" name="ïŝ1ïḋe">
              <a:extLst>
                <a:ext uri="{FF2B5EF4-FFF2-40B4-BE49-F238E27FC236}">
                  <a16:creationId xmlns:a16="http://schemas.microsoft.com/office/drawing/2014/main" id="{37ADE38C-8FEE-4317-A5A6-22EF0F5777C8}"/>
                </a:ext>
              </a:extLst>
            </p:cNvPr>
            <p:cNvSpPr/>
            <p:nvPr/>
          </p:nvSpPr>
          <p:spPr bwMode="auto">
            <a:xfrm rot="5400000">
              <a:off x="-780266" y="2648735"/>
              <a:ext cx="3121063" cy="1560531"/>
            </a:xfrm>
            <a:custGeom>
              <a:avLst/>
              <a:gdLst>
                <a:gd name="connsiteX0" fmla="*/ 2367656 w 4735313"/>
                <a:gd name="connsiteY0" fmla="*/ 0 h 2367656"/>
                <a:gd name="connsiteX1" fmla="*/ 4735313 w 4735313"/>
                <a:gd name="connsiteY1" fmla="*/ 2367656 h 2367656"/>
                <a:gd name="connsiteX2" fmla="*/ 3847062 w 4735313"/>
                <a:gd name="connsiteY2" fmla="*/ 2367656 h 2367656"/>
                <a:gd name="connsiteX3" fmla="*/ 2367656 w 4735313"/>
                <a:gd name="connsiteY3" fmla="*/ 888250 h 2367656"/>
                <a:gd name="connsiteX4" fmla="*/ 888250 w 4735313"/>
                <a:gd name="connsiteY4" fmla="*/ 2367656 h 2367656"/>
                <a:gd name="connsiteX5" fmla="*/ 0 w 4735313"/>
                <a:gd name="connsiteY5" fmla="*/ 2367656 h 2367656"/>
                <a:gd name="connsiteX6" fmla="*/ 2367656 w 4735313"/>
                <a:gd name="connsiteY6" fmla="*/ 0 h 2367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5313" h="2367656">
                  <a:moveTo>
                    <a:pt x="2367656" y="0"/>
                  </a:moveTo>
                  <a:lnTo>
                    <a:pt x="4735313" y="2367656"/>
                  </a:lnTo>
                  <a:lnTo>
                    <a:pt x="3847062" y="2367656"/>
                  </a:lnTo>
                  <a:lnTo>
                    <a:pt x="2367656" y="888250"/>
                  </a:lnTo>
                  <a:lnTo>
                    <a:pt x="888250" y="2367656"/>
                  </a:lnTo>
                  <a:lnTo>
                    <a:pt x="0" y="2367656"/>
                  </a:lnTo>
                  <a:lnTo>
                    <a:pt x="2367656" y="0"/>
                  </a:lnTo>
                  <a:close/>
                </a:path>
              </a:pathLst>
            </a:custGeom>
            <a:solidFill>
              <a:schemeClr val="tx2">
                <a:alpha val="77000"/>
              </a:schemeClr>
            </a:solidFill>
            <a:ln w="19050">
              <a:noFill/>
              <a:round/>
              <a:headEnd/>
              <a:tailEnd/>
            </a:ln>
          </p:spPr>
          <p:txBody>
            <a:bodyPr anchor="ctr"/>
            <a:lstStyle/>
            <a:p>
              <a:pPr algn="ctr"/>
              <a:endParaRPr/>
            </a:p>
          </p:txBody>
        </p:sp>
      </p:grpSp>
      <p:sp>
        <p:nvSpPr>
          <p:cNvPr id="14" name="Rectangle 13">
            <a:extLst>
              <a:ext uri="{FF2B5EF4-FFF2-40B4-BE49-F238E27FC236}">
                <a16:creationId xmlns:a16="http://schemas.microsoft.com/office/drawing/2014/main" id="{6CCC80FB-618A-4C1A-B8F3-C4F26B662AB6}"/>
              </a:ext>
            </a:extLst>
          </p:cNvPr>
          <p:cNvSpPr/>
          <p:nvPr/>
        </p:nvSpPr>
        <p:spPr>
          <a:xfrm>
            <a:off x="1091841" y="274156"/>
            <a:ext cx="5939703" cy="400110"/>
          </a:xfrm>
          <a:prstGeom prst="rect">
            <a:avLst/>
          </a:prstGeom>
        </p:spPr>
        <p:txBody>
          <a:bodyPr wrap="none">
            <a:spAutoFit/>
          </a:bodyPr>
          <a:lstStyle/>
          <a:p>
            <a:r>
              <a:rPr lang="en-US" sz="2000" b="1" dirty="0">
                <a:solidFill>
                  <a:schemeClr val="accent1">
                    <a:lumMod val="75000"/>
                  </a:schemeClr>
                </a:solidFill>
              </a:rPr>
              <a:t>S</a:t>
            </a:r>
            <a:r>
              <a:rPr lang="en-US" altLang="zh-CN" sz="2000" b="1" dirty="0">
                <a:solidFill>
                  <a:schemeClr val="accent1">
                    <a:lumMod val="75000"/>
                  </a:schemeClr>
                </a:solidFill>
              </a:rPr>
              <a:t>upport Vector Machine: Kernels &amp; Parameters</a:t>
            </a:r>
            <a:endParaRPr lang="en-US" sz="2000" b="1" dirty="0">
              <a:solidFill>
                <a:schemeClr val="accent1">
                  <a:lumMod val="75000"/>
                </a:schemeClr>
              </a:solidFill>
            </a:endParaRPr>
          </a:p>
        </p:txBody>
      </p:sp>
      <p:sp>
        <p:nvSpPr>
          <p:cNvPr id="20" name="Rectangle 19">
            <a:extLst>
              <a:ext uri="{FF2B5EF4-FFF2-40B4-BE49-F238E27FC236}">
                <a16:creationId xmlns:a16="http://schemas.microsoft.com/office/drawing/2014/main" id="{4731D799-59AA-433F-B9F6-88FB7FF986FE}"/>
              </a:ext>
            </a:extLst>
          </p:cNvPr>
          <p:cNvSpPr/>
          <p:nvPr/>
        </p:nvSpPr>
        <p:spPr>
          <a:xfrm>
            <a:off x="7351140" y="3437651"/>
            <a:ext cx="2595500" cy="615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8" name="Picture 6" descr="âsvm kernelsâçå¾çæç´¢ç»æ">
            <a:extLst>
              <a:ext uri="{FF2B5EF4-FFF2-40B4-BE49-F238E27FC236}">
                <a16:creationId xmlns:a16="http://schemas.microsoft.com/office/drawing/2014/main" id="{6B9E3DFB-F1AC-412C-AB68-9C4BC7396F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7101" b="16353"/>
          <a:stretch/>
        </p:blipFill>
        <p:spPr bwMode="auto">
          <a:xfrm>
            <a:off x="2245360" y="891517"/>
            <a:ext cx="3501326" cy="300686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www.researchgate.net/profile/Mohamed_Limam/publication/46526966/figure/fig1/AS:283231103537153@1444538965870/SVR-with-different-kernels-a-Linear-b-Polynomial-c-Gaussian-RBF-and-d_W640.jpg">
            <a:extLst>
              <a:ext uri="{FF2B5EF4-FFF2-40B4-BE49-F238E27FC236}">
                <a16:creationId xmlns:a16="http://schemas.microsoft.com/office/drawing/2014/main" id="{61F8E86C-8449-487C-AEE0-28E5AB76743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79" r="49758" b="46228"/>
          <a:stretch/>
        </p:blipFill>
        <p:spPr bwMode="auto">
          <a:xfrm>
            <a:off x="2642431" y="4005121"/>
            <a:ext cx="2807825" cy="19613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âsvm kernelsâçå¾çæç´¢ç»æ">
            <a:extLst>
              <a:ext uri="{FF2B5EF4-FFF2-40B4-BE49-F238E27FC236}">
                <a16:creationId xmlns:a16="http://schemas.microsoft.com/office/drawing/2014/main" id="{BAA2CAB0-C2BD-47FD-9EE5-9208F18614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886" r="69282" b="2483"/>
          <a:stretch/>
        </p:blipFill>
        <p:spPr bwMode="auto">
          <a:xfrm>
            <a:off x="2361384" y="6087345"/>
            <a:ext cx="3269277" cy="52594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âsvm kernelsâçå¾çæç´¢ç»æ">
            <a:extLst>
              <a:ext uri="{FF2B5EF4-FFF2-40B4-BE49-F238E27FC236}">
                <a16:creationId xmlns:a16="http://schemas.microsoft.com/office/drawing/2014/main" id="{BB7247A4-16AB-409C-B0FA-A280F8F41D3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114" r="32689" b="16353"/>
          <a:stretch/>
        </p:blipFill>
        <p:spPr bwMode="auto">
          <a:xfrm>
            <a:off x="5691068" y="891517"/>
            <a:ext cx="3320143" cy="300686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âsvm kernelsâçå¾çæç´¢ç»æ">
            <a:extLst>
              <a:ext uri="{FF2B5EF4-FFF2-40B4-BE49-F238E27FC236}">
                <a16:creationId xmlns:a16="http://schemas.microsoft.com/office/drawing/2014/main" id="{9606BE6C-9356-485B-9F25-7E1A91626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735" b="16353"/>
          <a:stretch/>
        </p:blipFill>
        <p:spPr bwMode="auto">
          <a:xfrm>
            <a:off x="8590437" y="891517"/>
            <a:ext cx="3433883" cy="3006868"/>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CAB3CA60-0787-4428-B6AF-12FFF9998ED7}"/>
              </a:ext>
            </a:extLst>
          </p:cNvPr>
          <p:cNvGrpSpPr/>
          <p:nvPr/>
        </p:nvGrpSpPr>
        <p:grpSpPr>
          <a:xfrm>
            <a:off x="8990599" y="4010142"/>
            <a:ext cx="2807825" cy="1961362"/>
            <a:chOff x="4973953" y="664505"/>
            <a:chExt cx="2807825" cy="1961362"/>
          </a:xfrm>
        </p:grpSpPr>
        <p:grpSp>
          <p:nvGrpSpPr>
            <p:cNvPr id="3" name="Group 2">
              <a:extLst>
                <a:ext uri="{FF2B5EF4-FFF2-40B4-BE49-F238E27FC236}">
                  <a16:creationId xmlns:a16="http://schemas.microsoft.com/office/drawing/2014/main" id="{A7BF54DE-9B29-48EA-AFAE-6571CB576505}"/>
                </a:ext>
              </a:extLst>
            </p:cNvPr>
            <p:cNvGrpSpPr/>
            <p:nvPr/>
          </p:nvGrpSpPr>
          <p:grpSpPr>
            <a:xfrm>
              <a:off x="4973953" y="664505"/>
              <a:ext cx="2807825" cy="1961362"/>
              <a:chOff x="1525889" y="666099"/>
              <a:chExt cx="2807825" cy="1961362"/>
            </a:xfrm>
          </p:grpSpPr>
          <p:pic>
            <p:nvPicPr>
              <p:cNvPr id="22" name="Picture 4" descr="https://www.researchgate.net/profile/Mohamed_Limam/publication/46526966/figure/fig1/AS:283231103537153@1444538965870/SVR-with-different-kernels-a-Linear-b-Polynomial-c-Gaussian-RBF-and-d_W640.jpg">
                <a:extLst>
                  <a:ext uri="{FF2B5EF4-FFF2-40B4-BE49-F238E27FC236}">
                    <a16:creationId xmlns:a16="http://schemas.microsoft.com/office/drawing/2014/main" id="{32AC5DA0-A464-4D68-9F2B-24B56471C4E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79" r="49758" b="46228"/>
              <a:stretch/>
            </p:blipFill>
            <p:spPr bwMode="auto">
              <a:xfrm>
                <a:off x="1525889" y="666099"/>
                <a:ext cx="2807825" cy="196136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D07BCEE-BCDA-41DB-B7E7-2799B9E7A339}"/>
                  </a:ext>
                </a:extLst>
              </p:cNvPr>
              <p:cNvSpPr/>
              <p:nvPr/>
            </p:nvSpPr>
            <p:spPr>
              <a:xfrm>
                <a:off x="1604075" y="802774"/>
                <a:ext cx="2568702" cy="1606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4" descr="https://www.researchgate.net/profile/Mohamed_Limam/publication/46526966/figure/fig1/AS:283231103537153@1444538965870/SVR-with-different-kernels-a-Linear-b-Polynomial-c-Gaussian-RBF-and-d_W640.jpg">
              <a:extLst>
                <a:ext uri="{FF2B5EF4-FFF2-40B4-BE49-F238E27FC236}">
                  <a16:creationId xmlns:a16="http://schemas.microsoft.com/office/drawing/2014/main" id="{69AE611E-4B70-4BC6-B3E9-E367B782F7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430" t="62954" r="53356" b="2353"/>
            <a:stretch/>
          </p:blipFill>
          <p:spPr bwMode="auto">
            <a:xfrm>
              <a:off x="5103429" y="963472"/>
              <a:ext cx="2515947" cy="13498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CC9CA92C-04D0-424B-9266-1BA03DD41174}"/>
              </a:ext>
            </a:extLst>
          </p:cNvPr>
          <p:cNvGrpSpPr/>
          <p:nvPr/>
        </p:nvGrpSpPr>
        <p:grpSpPr>
          <a:xfrm>
            <a:off x="5843948" y="4007932"/>
            <a:ext cx="2807825" cy="1961362"/>
            <a:chOff x="1553599" y="2757716"/>
            <a:chExt cx="2807825" cy="1961362"/>
          </a:xfrm>
        </p:grpSpPr>
        <p:grpSp>
          <p:nvGrpSpPr>
            <p:cNvPr id="25" name="Group 24">
              <a:extLst>
                <a:ext uri="{FF2B5EF4-FFF2-40B4-BE49-F238E27FC236}">
                  <a16:creationId xmlns:a16="http://schemas.microsoft.com/office/drawing/2014/main" id="{099664E7-6B54-4D80-911B-B897EDDDD5CE}"/>
                </a:ext>
              </a:extLst>
            </p:cNvPr>
            <p:cNvGrpSpPr/>
            <p:nvPr/>
          </p:nvGrpSpPr>
          <p:grpSpPr>
            <a:xfrm>
              <a:off x="1553599" y="2757716"/>
              <a:ext cx="2807825" cy="1961362"/>
              <a:chOff x="1525889" y="666099"/>
              <a:chExt cx="2807825" cy="1961362"/>
            </a:xfrm>
          </p:grpSpPr>
          <p:pic>
            <p:nvPicPr>
              <p:cNvPr id="26" name="Picture 4" descr="https://www.researchgate.net/profile/Mohamed_Limam/publication/46526966/figure/fig1/AS:283231103537153@1444538965870/SVR-with-different-kernels-a-Linear-b-Polynomial-c-Gaussian-RBF-and-d_W640.jpg">
                <a:extLst>
                  <a:ext uri="{FF2B5EF4-FFF2-40B4-BE49-F238E27FC236}">
                    <a16:creationId xmlns:a16="http://schemas.microsoft.com/office/drawing/2014/main" id="{C3FBEA30-4FDB-4A8C-BE6B-C3F6D93910B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579" r="49758" b="46228"/>
              <a:stretch/>
            </p:blipFill>
            <p:spPr bwMode="auto">
              <a:xfrm>
                <a:off x="1525889" y="666099"/>
                <a:ext cx="2807825" cy="1961362"/>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4BCAC13D-F499-4283-988C-C3112D72C527}"/>
                  </a:ext>
                </a:extLst>
              </p:cNvPr>
              <p:cNvSpPr/>
              <p:nvPr/>
            </p:nvSpPr>
            <p:spPr>
              <a:xfrm>
                <a:off x="1604075" y="802774"/>
                <a:ext cx="2568702" cy="16066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Picture 4" descr="https://www.researchgate.net/profile/Mohamed_Limam/publication/46526966/figure/fig1/AS:283231103537153@1444538965870/SVR-with-different-kernels-a-Linear-b-Polynomial-c-Gaussian-RBF-and-d_W640.jpg">
              <a:extLst>
                <a:ext uri="{FF2B5EF4-FFF2-40B4-BE49-F238E27FC236}">
                  <a16:creationId xmlns:a16="http://schemas.microsoft.com/office/drawing/2014/main" id="{F922898A-8CFE-45C0-BDA9-CCC5D32D53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7129" t="10924" b="58349"/>
            <a:stretch/>
          </p:blipFill>
          <p:spPr bwMode="auto">
            <a:xfrm>
              <a:off x="1707002" y="3147479"/>
              <a:ext cx="2385580" cy="1195514"/>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6" descr="âsvm kernelsâçå¾çæç´¢ç»æ">
            <a:extLst>
              <a:ext uri="{FF2B5EF4-FFF2-40B4-BE49-F238E27FC236}">
                <a16:creationId xmlns:a16="http://schemas.microsoft.com/office/drawing/2014/main" id="{667404B3-F425-4C98-9083-141378C447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439" t="82887" r="35791" b="-1408"/>
          <a:stretch/>
        </p:blipFill>
        <p:spPr bwMode="auto">
          <a:xfrm>
            <a:off x="6033969" y="6017425"/>
            <a:ext cx="2636245" cy="66578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âsvm kernelsâçå¾çæç´¢ç»æ">
            <a:extLst>
              <a:ext uri="{FF2B5EF4-FFF2-40B4-BE49-F238E27FC236}">
                <a16:creationId xmlns:a16="http://schemas.microsoft.com/office/drawing/2014/main" id="{662DC854-9DBE-4EF8-8BB1-81876F01E9A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00" t="82887" b="-3011"/>
          <a:stretch/>
        </p:blipFill>
        <p:spPr bwMode="auto">
          <a:xfrm>
            <a:off x="9356908" y="6036007"/>
            <a:ext cx="2564862" cy="7234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5FF78DF-8BAE-4A15-B18F-54B41E459F01}"/>
              </a:ext>
            </a:extLst>
          </p:cNvPr>
          <p:cNvSpPr txBox="1"/>
          <p:nvPr/>
        </p:nvSpPr>
        <p:spPr>
          <a:xfrm>
            <a:off x="1614606" y="2394951"/>
            <a:ext cx="659155" cy="369332"/>
          </a:xfrm>
          <a:prstGeom prst="rect">
            <a:avLst/>
          </a:prstGeom>
          <a:solidFill>
            <a:schemeClr val="bg1"/>
          </a:solidFill>
        </p:spPr>
        <p:txBody>
          <a:bodyPr wrap="none" rtlCol="0">
            <a:spAutoFit/>
          </a:bodyPr>
          <a:lstStyle/>
          <a:p>
            <a:r>
              <a:rPr lang="en-US" b="1" dirty="0"/>
              <a:t>SVC</a:t>
            </a:r>
          </a:p>
        </p:txBody>
      </p:sp>
      <p:sp>
        <p:nvSpPr>
          <p:cNvPr id="32" name="TextBox 31">
            <a:extLst>
              <a:ext uri="{FF2B5EF4-FFF2-40B4-BE49-F238E27FC236}">
                <a16:creationId xmlns:a16="http://schemas.microsoft.com/office/drawing/2014/main" id="{3621D914-7D59-46C3-A7C9-A9E684BB13A1}"/>
              </a:ext>
            </a:extLst>
          </p:cNvPr>
          <p:cNvSpPr txBox="1"/>
          <p:nvPr/>
        </p:nvSpPr>
        <p:spPr>
          <a:xfrm>
            <a:off x="1614606" y="4799357"/>
            <a:ext cx="659155" cy="369332"/>
          </a:xfrm>
          <a:prstGeom prst="rect">
            <a:avLst/>
          </a:prstGeom>
          <a:solidFill>
            <a:schemeClr val="bg1"/>
          </a:solidFill>
        </p:spPr>
        <p:txBody>
          <a:bodyPr wrap="none" rtlCol="0">
            <a:spAutoFit/>
          </a:bodyPr>
          <a:lstStyle/>
          <a:p>
            <a:r>
              <a:rPr lang="en-US" b="1" dirty="0"/>
              <a:t>SVR</a:t>
            </a:r>
          </a:p>
        </p:txBody>
      </p:sp>
      <p:sp>
        <p:nvSpPr>
          <p:cNvPr id="4" name="TextBox 3">
            <a:extLst>
              <a:ext uri="{FF2B5EF4-FFF2-40B4-BE49-F238E27FC236}">
                <a16:creationId xmlns:a16="http://schemas.microsoft.com/office/drawing/2014/main" id="{655722B2-638B-49B4-9A9B-46A30864BB07}"/>
              </a:ext>
            </a:extLst>
          </p:cNvPr>
          <p:cNvSpPr txBox="1"/>
          <p:nvPr/>
        </p:nvSpPr>
        <p:spPr>
          <a:xfrm>
            <a:off x="8976320" y="610178"/>
            <a:ext cx="2659702" cy="369332"/>
          </a:xfrm>
          <a:prstGeom prst="rect">
            <a:avLst/>
          </a:prstGeom>
          <a:noFill/>
        </p:spPr>
        <p:txBody>
          <a:bodyPr wrap="none" rtlCol="0">
            <a:spAutoFit/>
          </a:bodyPr>
          <a:lstStyle/>
          <a:p>
            <a:r>
              <a:rPr lang="en-US" b="1" dirty="0"/>
              <a:t>(Radial basis function)</a:t>
            </a:r>
            <a:endParaRPr lang="en-US" dirty="0"/>
          </a:p>
        </p:txBody>
      </p:sp>
      <p:sp>
        <p:nvSpPr>
          <p:cNvPr id="28" name="Right Triangle 27">
            <a:extLst>
              <a:ext uri="{FF2B5EF4-FFF2-40B4-BE49-F238E27FC236}">
                <a16:creationId xmlns:a16="http://schemas.microsoft.com/office/drawing/2014/main" id="{2D49BBD1-540F-4C22-B4F8-3CC418F682A1}"/>
              </a:ext>
            </a:extLst>
          </p:cNvPr>
          <p:cNvSpPr/>
          <p:nvPr/>
        </p:nvSpPr>
        <p:spPr>
          <a:xfrm flipH="1">
            <a:off x="11634386" y="6300386"/>
            <a:ext cx="557614" cy="5576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33" name="TextBox 32">
            <a:extLst>
              <a:ext uri="{FF2B5EF4-FFF2-40B4-BE49-F238E27FC236}">
                <a16:creationId xmlns:a16="http://schemas.microsoft.com/office/drawing/2014/main" id="{F6052601-54AF-440D-8479-54160F5CE464}"/>
              </a:ext>
            </a:extLst>
          </p:cNvPr>
          <p:cNvSpPr txBox="1"/>
          <p:nvPr/>
        </p:nvSpPr>
        <p:spPr>
          <a:xfrm>
            <a:off x="11772626" y="6520534"/>
            <a:ext cx="441146" cy="369332"/>
          </a:xfrm>
          <a:prstGeom prst="rect">
            <a:avLst/>
          </a:prstGeom>
          <a:noFill/>
        </p:spPr>
        <p:txBody>
          <a:bodyPr wrap="none" rtlCol="0">
            <a:spAutoFit/>
          </a:bodyPr>
          <a:lstStyle/>
          <a:p>
            <a:r>
              <a:rPr lang="en-US" dirty="0">
                <a:solidFill>
                  <a:schemeClr val="bg1"/>
                </a:solidFill>
              </a:rPr>
              <a:t>10</a:t>
            </a:r>
          </a:p>
        </p:txBody>
      </p:sp>
    </p:spTree>
    <p:extLst>
      <p:ext uri="{BB962C8B-B14F-4D97-AF65-F5344CB8AC3E}">
        <p14:creationId xmlns:p14="http://schemas.microsoft.com/office/powerpoint/2010/main" val="180548396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THEME" val="a18adb86-5929-4bf5-a1c6-bcf101f86030"/>
</p:tagLst>
</file>

<file path=ppt/theme/theme1.xml><?xml version="1.0" encoding="utf-8"?>
<a:theme xmlns:a="http://schemas.openxmlformats.org/drawingml/2006/main" name="主题5">
  <a:themeElements>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6">
    <a:dk1>
      <a:srgbClr val="000000"/>
    </a:dk1>
    <a:lt1>
      <a:srgbClr val="FFFFFF"/>
    </a:lt1>
    <a:dk2>
      <a:srgbClr val="778495"/>
    </a:dk2>
    <a:lt2>
      <a:srgbClr val="F0F0F0"/>
    </a:lt2>
    <a:accent1>
      <a:srgbClr val="698FCE"/>
    </a:accent1>
    <a:accent2>
      <a:srgbClr val="969EC2"/>
    </a:accent2>
    <a:accent3>
      <a:srgbClr val="85C2BC"/>
    </a:accent3>
    <a:accent4>
      <a:srgbClr val="FAD25F"/>
    </a:accent4>
    <a:accent5>
      <a:srgbClr val="99CAE6"/>
    </a:accent5>
    <a:accent6>
      <a:srgbClr val="8491CB"/>
    </a:accent6>
    <a:hlink>
      <a:srgbClr val="7DC8E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4977</TotalTime>
  <Words>945</Words>
  <Application>Microsoft Office PowerPoint</Application>
  <PresentationFormat>Widescreen</PresentationFormat>
  <Paragraphs>188</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Wingdings</vt:lpstr>
      <vt:lpstr>主题5</vt:lpstr>
      <vt:lpstr>Advanced Materials Characterization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Lingfei Wei</cp:lastModifiedBy>
  <cp:revision>368</cp:revision>
  <cp:lastPrinted>2018-02-05T16:00:00Z</cp:lastPrinted>
  <dcterms:created xsi:type="dcterms:W3CDTF">2018-02-05T16:00:00Z</dcterms:created>
  <dcterms:modified xsi:type="dcterms:W3CDTF">2019-08-13T23:18:39Z</dcterms:modified>
  <cp:category>business proposal;oral defense;training courseware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a18adb86-5929-4bf5-a1c6-bcf101f86030</vt:lpwstr>
  </property>
  <property fmtid="{D5CDD505-2E9C-101B-9397-08002B2CF9AE}" pid="3" name="MSIP_Label_f42aa342-8706-4288-bd11-ebb85995028c_Enabled">
    <vt:lpwstr>True</vt:lpwstr>
  </property>
  <property fmtid="{D5CDD505-2E9C-101B-9397-08002B2CF9AE}" pid="4" name="MSIP_Label_f42aa342-8706-4288-bd11-ebb85995028c_SiteId">
    <vt:lpwstr>72f988bf-86f1-41af-91ab-2d7cd011db47</vt:lpwstr>
  </property>
  <property fmtid="{D5CDD505-2E9C-101B-9397-08002B2CF9AE}" pid="5" name="MSIP_Label_f42aa342-8706-4288-bd11-ebb85995028c_Owner">
    <vt:lpwstr>t-shyu@microsoft.com</vt:lpwstr>
  </property>
  <property fmtid="{D5CDD505-2E9C-101B-9397-08002B2CF9AE}" pid="6" name="MSIP_Label_f42aa342-8706-4288-bd11-ebb85995028c_SetDate">
    <vt:lpwstr>2018-08-30T08:24:10.9447553Z</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